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360" r:id="rId3"/>
    <p:sldId id="308" r:id="rId4"/>
    <p:sldId id="351" r:id="rId5"/>
    <p:sldId id="310" r:id="rId6"/>
    <p:sldId id="352" r:id="rId7"/>
    <p:sldId id="346" r:id="rId8"/>
    <p:sldId id="353" r:id="rId9"/>
    <p:sldId id="364" r:id="rId10"/>
    <p:sldId id="365" r:id="rId11"/>
    <p:sldId id="366" r:id="rId12"/>
    <p:sldId id="348" r:id="rId13"/>
    <p:sldId id="354" r:id="rId14"/>
    <p:sldId id="349" r:id="rId15"/>
    <p:sldId id="355" r:id="rId16"/>
    <p:sldId id="350" r:id="rId17"/>
    <p:sldId id="356" r:id="rId18"/>
    <p:sldId id="357" r:id="rId19"/>
    <p:sldId id="318" r:id="rId20"/>
    <p:sldId id="319" r:id="rId21"/>
    <p:sldId id="320" r:id="rId22"/>
    <p:sldId id="358" r:id="rId23"/>
    <p:sldId id="321" r:id="rId24"/>
    <p:sldId id="322" r:id="rId25"/>
    <p:sldId id="323" r:id="rId26"/>
    <p:sldId id="359" r:id="rId27"/>
    <p:sldId id="362" r:id="rId28"/>
    <p:sldId id="324" r:id="rId29"/>
    <p:sldId id="325" r:id="rId30"/>
    <p:sldId id="361" r:id="rId31"/>
    <p:sldId id="363" r:id="rId32"/>
    <p:sldId id="328" r:id="rId33"/>
    <p:sldId id="367" r:id="rId34"/>
    <p:sldId id="329" r:id="rId35"/>
    <p:sldId id="330" r:id="rId36"/>
    <p:sldId id="331" r:id="rId37"/>
    <p:sldId id="332" r:id="rId38"/>
    <p:sldId id="333" r:id="rId39"/>
    <p:sldId id="334" r:id="rId40"/>
    <p:sldId id="335" r:id="rId41"/>
    <p:sldId id="336" r:id="rId42"/>
    <p:sldId id="337" r:id="rId43"/>
    <p:sldId id="338" r:id="rId44"/>
    <p:sldId id="339" r:id="rId45"/>
    <p:sldId id="340" r:id="rId46"/>
    <p:sldId id="341" r:id="rId47"/>
    <p:sldId id="342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9696"/>
    <a:srgbClr val="FF9E00"/>
    <a:srgbClr val="E3E9F1"/>
    <a:srgbClr val="D3DCE9"/>
    <a:srgbClr val="F5F7FA"/>
    <a:srgbClr val="00C4C5"/>
    <a:srgbClr val="5F5F5F"/>
    <a:srgbClr val="777777"/>
    <a:srgbClr val="808080"/>
    <a:srgbClr val="424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4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37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E7F2A0-C7D9-4DBD-AE3B-C1A712DCE501}" type="datetimeFigureOut">
              <a:rPr lang="ko-KR" altLang="en-US" smtClean="0"/>
              <a:pPr/>
              <a:t>2020-05-14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DCD2E-416C-42CA-95A4-05EC3697B7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553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FF9E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pPr/>
              <a:t>2020-05-14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061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pPr/>
              <a:t>2020-05-14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016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pPr/>
              <a:t>2020-05-14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425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pPr/>
              <a:t>2020-05-14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482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pPr/>
              <a:t>2020-05-14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779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pPr/>
              <a:t>2020-05-14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530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pPr/>
              <a:t>2020-05-14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341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pPr/>
              <a:t>2020-05-14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105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pPr/>
              <a:t>2020-05-14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280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pPr/>
              <a:t>2020-05-14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402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pPr/>
              <a:t>2020-05-14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80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E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C3D53-FEDF-49EC-8F65-FFFC138B637E}" type="datetimeFigureOut">
              <a:rPr lang="ko-KR" altLang="en-US" smtClean="0"/>
              <a:pPr/>
              <a:t>2020-05-14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8012F-AD90-4D38-8487-7304595DC7D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785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8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8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76.png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화면 설계서</a:t>
            </a:r>
            <a:r>
              <a:rPr lang="en-US" altLang="ko-KR" dirty="0" smtClean="0"/>
              <a:t>!!!!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프로젝트</a:t>
            </a:r>
            <a:r>
              <a:rPr lang="en-US" altLang="ko-KR" dirty="0"/>
              <a:t>6</a:t>
            </a:r>
            <a:endParaRPr lang="en-US" altLang="ko-KR" dirty="0" smtClean="0"/>
          </a:p>
          <a:p>
            <a:r>
              <a:rPr lang="ko-KR" altLang="en-US" dirty="0" err="1" smtClean="0"/>
              <a:t>이조오오오오오오온</a:t>
            </a:r>
            <a:endParaRPr lang="en-US" altLang="ko-KR" dirty="0" smtClean="0"/>
          </a:p>
          <a:p>
            <a:r>
              <a:rPr lang="en-US" altLang="ko-KR" dirty="0"/>
              <a:t>2</a:t>
            </a:r>
            <a:r>
              <a:rPr lang="ko-KR" altLang="en-US" dirty="0" err="1" smtClean="0"/>
              <a:t>조오오오오오으아아으아으아으아ㅡ아으ㅏ으아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517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21409477">
            <a:off x="832975" y="128932"/>
            <a:ext cx="9282799" cy="6218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직사각형 4"/>
          <p:cNvSpPr/>
          <p:nvPr/>
        </p:nvSpPr>
        <p:spPr>
          <a:xfrm>
            <a:off x="472557" y="338598"/>
            <a:ext cx="11617931" cy="6392929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28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/>
          </a:p>
        </p:txBody>
      </p:sp>
      <p:grpSp>
        <p:nvGrpSpPr>
          <p:cNvPr id="2" name="그룹 1"/>
          <p:cNvGrpSpPr/>
          <p:nvPr/>
        </p:nvGrpSpPr>
        <p:grpSpPr>
          <a:xfrm>
            <a:off x="143105" y="68627"/>
            <a:ext cx="768321" cy="6704028"/>
            <a:chOff x="586490" y="739768"/>
            <a:chExt cx="1017302" cy="5420168"/>
          </a:xfrm>
        </p:grpSpPr>
        <p:sp>
          <p:nvSpPr>
            <p:cNvPr id="39" name="자유형 38"/>
            <p:cNvSpPr/>
            <p:nvPr/>
          </p:nvSpPr>
          <p:spPr>
            <a:xfrm rot="10800000">
              <a:off x="586490" y="104137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0" name="자유형 39"/>
            <p:cNvSpPr/>
            <p:nvPr/>
          </p:nvSpPr>
          <p:spPr>
            <a:xfrm rot="10800000">
              <a:off x="754421" y="2816677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54421" y="2614644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586490" y="73976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1844742" y="557711"/>
            <a:ext cx="10084791" cy="64632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화면설계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메이커 스튜디오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–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메이커 정보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수정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-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사용자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556871"/>
              </p:ext>
            </p:extLst>
          </p:nvPr>
        </p:nvGraphicFramePr>
        <p:xfrm>
          <a:off x="9168341" y="1433634"/>
          <a:ext cx="2688299" cy="915066"/>
        </p:xfrm>
        <a:graphic>
          <a:graphicData uri="http://schemas.openxmlformats.org/drawingml/2006/table">
            <a:tbl>
              <a:tblPr firstRow="1" bandRow="1"/>
              <a:tblGrid>
                <a:gridCol w="26882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24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화면코드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0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ht_user_w_MS_proReg_makerInfo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081171" y="1433635"/>
            <a:ext cx="7895148" cy="487568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>
              <a:noFill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881173"/>
              </p:ext>
            </p:extLst>
          </p:nvPr>
        </p:nvGraphicFramePr>
        <p:xfrm>
          <a:off x="9168341" y="2479154"/>
          <a:ext cx="2688299" cy="3112437"/>
        </p:xfrm>
        <a:graphic>
          <a:graphicData uri="http://schemas.openxmlformats.org/drawingml/2006/table">
            <a:tbl>
              <a:tblPr firstRow="1" bandRow="1"/>
              <a:tblGrid>
                <a:gridCol w="2805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077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97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+mj-ea"/>
                          <a:ea typeface="+mj-ea"/>
                        </a:rPr>
                        <a:t>#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82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ko-KR" altLang="en-US" sz="1200" b="1" dirty="0" smtClean="0">
                          <a:latin typeface="+mj-ea"/>
                          <a:ea typeface="+mj-ea"/>
                        </a:rPr>
                        <a:t>통장 사본</a:t>
                      </a:r>
                      <a:endParaRPr lang="en-US" altLang="ko-KR" sz="1200" b="1" dirty="0" smtClean="0">
                        <a:latin typeface="+mj-ea"/>
                        <a:ea typeface="+mj-ea"/>
                      </a:endParaRPr>
                    </a:p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en-US" altLang="ko-KR" sz="1200" dirty="0" smtClean="0"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200" dirty="0" smtClean="0">
                          <a:latin typeface="+mj-ea"/>
                          <a:ea typeface="+mj-ea"/>
                        </a:rPr>
                        <a:t>통장 사본 이미지 파일 업로드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b="0" i="0" u="none" strike="noStrike" cap="none" dirty="0" smtClean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72" y="557712"/>
            <a:ext cx="667193" cy="667193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1224574" y="2042170"/>
            <a:ext cx="7551639" cy="3281680"/>
            <a:chOff x="1261587" y="1579880"/>
            <a:chExt cx="7551639" cy="3281680"/>
          </a:xfrm>
        </p:grpSpPr>
        <p:grpSp>
          <p:nvGrpSpPr>
            <p:cNvPr id="23" name="그룹 22"/>
            <p:cNvGrpSpPr/>
            <p:nvPr/>
          </p:nvGrpSpPr>
          <p:grpSpPr>
            <a:xfrm>
              <a:off x="1262306" y="4122420"/>
              <a:ext cx="7550920" cy="739140"/>
              <a:chOff x="1121066" y="4872180"/>
              <a:chExt cx="7939114" cy="807720"/>
            </a:xfrm>
          </p:grpSpPr>
          <p:pic>
            <p:nvPicPr>
              <p:cNvPr id="26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6830" r="-2057"/>
              <a:stretch/>
            </p:blipFill>
            <p:spPr bwMode="auto">
              <a:xfrm>
                <a:off x="1121066" y="5196840"/>
                <a:ext cx="7939114" cy="4739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7" name="직사각형 26"/>
              <p:cNvSpPr/>
              <p:nvPr/>
            </p:nvSpPr>
            <p:spPr>
              <a:xfrm>
                <a:off x="7894319" y="4872180"/>
                <a:ext cx="1005840" cy="8077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4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" t="32251" b="40533"/>
            <a:stretch/>
          </p:blipFill>
          <p:spPr bwMode="auto">
            <a:xfrm>
              <a:off x="1262305" y="1579880"/>
              <a:ext cx="7467819" cy="9118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1587" y="2491739"/>
              <a:ext cx="7438426" cy="19634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8" name="직사각형 27"/>
          <p:cNvSpPr/>
          <p:nvPr/>
        </p:nvSpPr>
        <p:spPr>
          <a:xfrm>
            <a:off x="2708135" y="4078134"/>
            <a:ext cx="346665" cy="289482"/>
          </a:xfrm>
          <a:prstGeom prst="rect">
            <a:avLst/>
          </a:prstGeom>
          <a:solidFill>
            <a:srgbClr val="FF9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1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9574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5"/>
          <p:cNvSpPr/>
          <p:nvPr/>
        </p:nvSpPr>
        <p:spPr>
          <a:xfrm>
            <a:off x="143339" y="548680"/>
            <a:ext cx="11905323" cy="6144683"/>
          </a:xfrm>
          <a:prstGeom prst="round2SameRect">
            <a:avLst>
              <a:gd name="adj1" fmla="val 0"/>
              <a:gd name="adj2" fmla="val 2405"/>
            </a:avLst>
          </a:prstGeom>
          <a:solidFill>
            <a:schemeClr val="bg1"/>
          </a:solidFill>
          <a:ln>
            <a:noFill/>
          </a:ln>
          <a:effectLst>
            <a:outerShdw dist="254000" dir="5400000" sx="97000" sy="9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143339" y="243880"/>
            <a:ext cx="11905323" cy="304800"/>
          </a:xfrm>
          <a:prstGeom prst="round2SameRect">
            <a:avLst>
              <a:gd name="adj1" fmla="val 44667"/>
              <a:gd name="adj2" fmla="val 0"/>
            </a:avLst>
          </a:prstGeom>
          <a:solidFill>
            <a:srgbClr val="411F42"/>
          </a:solidFill>
          <a:ln>
            <a:noFill/>
          </a:ln>
          <a:effectLst>
            <a:outerShdw dist="76200" dir="16200000" sx="97000" sy="97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35120" y="366664"/>
            <a:ext cx="10613801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76949" y="366664"/>
            <a:ext cx="75276" cy="72000"/>
          </a:xfrm>
          <a:prstGeom prst="ellipse">
            <a:avLst/>
          </a:prstGeom>
          <a:solidFill>
            <a:srgbClr val="FF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66826" y="366664"/>
            <a:ext cx="75276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56703" y="366664"/>
            <a:ext cx="75276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71531" y="626201"/>
            <a:ext cx="9863269" cy="64632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화면구현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메이커 스튜디오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–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메이커 정보 수정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- 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사용자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41" y="587441"/>
            <a:ext cx="723852" cy="723852"/>
          </a:xfrm>
          <a:prstGeom prst="rect">
            <a:avLst/>
          </a:prstGeom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051" y="1311293"/>
            <a:ext cx="8777897" cy="52023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060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21409477">
            <a:off x="832975" y="128932"/>
            <a:ext cx="9282799" cy="6218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직사각형 4"/>
          <p:cNvSpPr/>
          <p:nvPr/>
        </p:nvSpPr>
        <p:spPr>
          <a:xfrm>
            <a:off x="472557" y="338598"/>
            <a:ext cx="11617931" cy="6392929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28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/>
          </a:p>
        </p:txBody>
      </p:sp>
      <p:grpSp>
        <p:nvGrpSpPr>
          <p:cNvPr id="2" name="그룹 1"/>
          <p:cNvGrpSpPr/>
          <p:nvPr/>
        </p:nvGrpSpPr>
        <p:grpSpPr>
          <a:xfrm>
            <a:off x="143105" y="68627"/>
            <a:ext cx="768321" cy="6704028"/>
            <a:chOff x="586490" y="739768"/>
            <a:chExt cx="1017302" cy="5420168"/>
          </a:xfrm>
        </p:grpSpPr>
        <p:sp>
          <p:nvSpPr>
            <p:cNvPr id="39" name="자유형 38"/>
            <p:cNvSpPr/>
            <p:nvPr/>
          </p:nvSpPr>
          <p:spPr>
            <a:xfrm rot="10800000">
              <a:off x="586490" y="104137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0" name="자유형 39"/>
            <p:cNvSpPr/>
            <p:nvPr/>
          </p:nvSpPr>
          <p:spPr>
            <a:xfrm rot="10800000">
              <a:off x="754421" y="2816677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54421" y="2614644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586490" y="73976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1844742" y="557711"/>
            <a:ext cx="10084791" cy="64632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화면설계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메이커 스튜디오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준비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 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사용자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690215"/>
              </p:ext>
            </p:extLst>
          </p:nvPr>
        </p:nvGraphicFramePr>
        <p:xfrm>
          <a:off x="9168341" y="1433634"/>
          <a:ext cx="2688299" cy="915066"/>
        </p:xfrm>
        <a:graphic>
          <a:graphicData uri="http://schemas.openxmlformats.org/drawingml/2006/table">
            <a:tbl>
              <a:tblPr firstRow="1" bandRow="1"/>
              <a:tblGrid>
                <a:gridCol w="26882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24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화면코드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0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kern="12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ht_user_w_MS_proReg_</a:t>
                      </a:r>
                      <a:r>
                        <a:rPr lang="en-US" altLang="ko-KR" sz="1300" kern="120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ready</a:t>
                      </a:r>
                      <a:endParaRPr lang="ko-KR" altLang="en-US" sz="13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081171" y="1433635"/>
            <a:ext cx="7895148" cy="487568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>
              <a:noFill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723998"/>
              </p:ext>
            </p:extLst>
          </p:nvPr>
        </p:nvGraphicFramePr>
        <p:xfrm>
          <a:off x="9168341" y="2479154"/>
          <a:ext cx="2688299" cy="3274650"/>
        </p:xfrm>
        <a:graphic>
          <a:graphicData uri="http://schemas.openxmlformats.org/drawingml/2006/table">
            <a:tbl>
              <a:tblPr firstRow="1" bandRow="1"/>
              <a:tblGrid>
                <a:gridCol w="2805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077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97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+mj-ea"/>
                          <a:ea typeface="+mj-ea"/>
                        </a:rPr>
                        <a:t>#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82320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ko-KR" altLang="en-US" sz="1200" b="1" dirty="0" smtClean="0">
                          <a:latin typeface="+mj-ea"/>
                          <a:ea typeface="+mj-ea"/>
                        </a:rPr>
                        <a:t>작성하기</a:t>
                      </a:r>
                      <a:endParaRPr lang="en-US" altLang="ko-KR" sz="1200" b="1" dirty="0" smtClean="0">
                        <a:latin typeface="+mj-ea"/>
                        <a:ea typeface="+mj-ea"/>
                      </a:endParaRPr>
                    </a:p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en-US" altLang="ko-KR" sz="1200" dirty="0" smtClean="0"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200" dirty="0" smtClean="0">
                          <a:latin typeface="+mj-ea"/>
                          <a:ea typeface="+mj-ea"/>
                        </a:rPr>
                        <a:t>각 메뉴에 해당하는 등록 폼으로 이동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ko-KR" altLang="en-US" sz="1200" b="1" kern="12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작성전</a:t>
                      </a:r>
                      <a:r>
                        <a:rPr lang="en-US" altLang="ko-KR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작성완료</a:t>
                      </a:r>
                      <a:endParaRPr lang="en-US" altLang="ko-KR" sz="12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해당 등록 폼에 내용 등록이 완료 된 경우 작성 완료 표시</a:t>
                      </a:r>
                      <a:endParaRPr lang="ko-KR" altLang="en-US" sz="1200" b="0" i="0" u="none" strike="noStrike" cap="none" dirty="0" smtClean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ko-KR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제출하기</a:t>
                      </a:r>
                      <a:endParaRPr lang="en-US" altLang="ko-KR" sz="12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모든 등록</a:t>
                      </a:r>
                      <a:r>
                        <a:rPr lang="ko-KR" altLang="en-US" sz="120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폼이 작성 완료 된 경우 제출하기 버튼 눌러 프로젝트 오픈 신청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72" y="557712"/>
            <a:ext cx="667193" cy="667193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6438900" y="2387600"/>
            <a:ext cx="1920240" cy="3083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129652" y="1701854"/>
            <a:ext cx="7813426" cy="4324008"/>
            <a:chOff x="1114412" y="1701854"/>
            <a:chExt cx="7813426" cy="4324008"/>
          </a:xfrm>
        </p:grpSpPr>
        <p:grpSp>
          <p:nvGrpSpPr>
            <p:cNvPr id="12" name="그룹 11"/>
            <p:cNvGrpSpPr/>
            <p:nvPr/>
          </p:nvGrpSpPr>
          <p:grpSpPr>
            <a:xfrm>
              <a:off x="1114412" y="1701854"/>
              <a:ext cx="7813426" cy="4324008"/>
              <a:chOff x="1655811" y="318738"/>
              <a:chExt cx="7813426" cy="4324008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1655811" y="318738"/>
                <a:ext cx="7813426" cy="4324008"/>
                <a:chOff x="1655811" y="318738"/>
                <a:chExt cx="7813426" cy="4324008"/>
              </a:xfrm>
            </p:grpSpPr>
            <p:grpSp>
              <p:nvGrpSpPr>
                <p:cNvPr id="24" name="그룹 23"/>
                <p:cNvGrpSpPr/>
                <p:nvPr/>
              </p:nvGrpSpPr>
              <p:grpSpPr>
                <a:xfrm>
                  <a:off x="1655811" y="318738"/>
                  <a:ext cx="7813426" cy="4324008"/>
                  <a:chOff x="4116107" y="1040492"/>
                  <a:chExt cx="7813426" cy="4324008"/>
                </a:xfrm>
              </p:grpSpPr>
              <p:grpSp>
                <p:nvGrpSpPr>
                  <p:cNvPr id="38" name="그룹 37"/>
                  <p:cNvGrpSpPr/>
                  <p:nvPr/>
                </p:nvGrpSpPr>
                <p:grpSpPr>
                  <a:xfrm>
                    <a:off x="4116107" y="1040492"/>
                    <a:ext cx="7813426" cy="4324007"/>
                    <a:chOff x="2445181" y="2295985"/>
                    <a:chExt cx="6316397" cy="4324007"/>
                  </a:xfrm>
                </p:grpSpPr>
                <p:sp>
                  <p:nvSpPr>
                    <p:cNvPr id="45" name="직사각형 44"/>
                    <p:cNvSpPr/>
                    <p:nvPr/>
                  </p:nvSpPr>
                  <p:spPr>
                    <a:xfrm>
                      <a:off x="2445181" y="2295985"/>
                      <a:ext cx="6316397" cy="43240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6" name="직사각형 45"/>
                    <p:cNvSpPr/>
                    <p:nvPr/>
                  </p:nvSpPr>
                  <p:spPr>
                    <a:xfrm>
                      <a:off x="2453634" y="2295986"/>
                      <a:ext cx="1262995" cy="731366"/>
                    </a:xfrm>
                    <a:prstGeom prst="rect">
                      <a:avLst/>
                    </a:prstGeom>
                    <a:solidFill>
                      <a:schemeClr val="accent2">
                        <a:lumMod val="60000"/>
                        <a:lumOff val="40000"/>
                      </a:schemeClr>
                    </a:solidFill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r>
                        <a:rPr lang="ko-KR" altLang="en-US" sz="1400" b="1" dirty="0" err="1" smtClean="0"/>
                        <a:t>이젠의</a:t>
                      </a:r>
                      <a:endParaRPr lang="en-US" altLang="ko-KR" sz="1400" b="1" dirty="0"/>
                    </a:p>
                    <a:p>
                      <a:r>
                        <a:rPr lang="ko-KR" altLang="en-US" sz="1400" b="1" dirty="0" smtClean="0"/>
                        <a:t>프로젝트</a:t>
                      </a:r>
                      <a:endParaRPr lang="ko-KR" altLang="en-US" sz="1400" b="1" dirty="0"/>
                    </a:p>
                  </p:txBody>
                </p:sp>
              </p:grpSp>
              <p:sp>
                <p:nvSpPr>
                  <p:cNvPr id="44" name="직사각형 43"/>
                  <p:cNvSpPr/>
                  <p:nvPr/>
                </p:nvSpPr>
                <p:spPr>
                  <a:xfrm>
                    <a:off x="4122875" y="1772418"/>
                    <a:ext cx="1562333" cy="3592082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tIns="144000" rIns="0" rtlCol="0" anchor="t" anchorCtr="0"/>
                  <a:lstStyle/>
                  <a:p>
                    <a:r>
                      <a:rPr lang="ko-KR" altLang="en-US" sz="1000" b="1" dirty="0" err="1" smtClean="0"/>
                      <a:t>펀딩</a:t>
                    </a:r>
                    <a:r>
                      <a:rPr lang="ko-KR" altLang="en-US" sz="1000" b="1" dirty="0" smtClean="0"/>
                      <a:t> 준비</a:t>
                    </a:r>
                    <a:endParaRPr lang="en-US" altLang="ko-KR" sz="1000" b="1" dirty="0" smtClean="0"/>
                  </a:p>
                  <a:p>
                    <a:endParaRPr lang="en-US" altLang="ko-KR" sz="1000" b="1" dirty="0" smtClean="0"/>
                  </a:p>
                  <a:p>
                    <a:r>
                      <a:rPr lang="en-US" altLang="ko-KR" sz="1000" b="1" dirty="0"/>
                      <a:t> </a:t>
                    </a:r>
                    <a:r>
                      <a:rPr lang="en-US" altLang="ko-KR" sz="1000" b="1" dirty="0" smtClean="0"/>
                      <a:t> </a:t>
                    </a:r>
                    <a:r>
                      <a:rPr lang="ko-KR" altLang="en-US" sz="1000" b="1" dirty="0" smtClean="0"/>
                      <a:t>기본 </a:t>
                    </a:r>
                    <a:r>
                      <a:rPr lang="ko-KR" altLang="en-US" sz="1000" b="1" dirty="0" smtClean="0"/>
                      <a:t>요건 동의</a:t>
                    </a:r>
                    <a:endParaRPr lang="en-US" altLang="ko-KR" sz="1000" b="1" dirty="0" smtClean="0"/>
                  </a:p>
                  <a:p>
                    <a:r>
                      <a:rPr lang="en-US" altLang="ko-KR" sz="1000" b="1" dirty="0"/>
                      <a:t> </a:t>
                    </a:r>
                    <a:r>
                      <a:rPr lang="en-US" altLang="ko-KR" sz="1000" b="1" dirty="0" smtClean="0"/>
                      <a:t> </a:t>
                    </a:r>
                    <a:r>
                      <a:rPr lang="ko-KR" altLang="en-US" sz="1000" b="1" dirty="0" smtClean="0"/>
                      <a:t>기본 정보</a:t>
                    </a:r>
                    <a:endParaRPr lang="en-US" altLang="ko-KR" sz="1000" b="1" dirty="0"/>
                  </a:p>
                  <a:p>
                    <a:r>
                      <a:rPr lang="en-US" altLang="ko-KR" sz="1000" b="1" dirty="0" smtClean="0"/>
                      <a:t>  </a:t>
                    </a:r>
                    <a:r>
                      <a:rPr lang="ko-KR" altLang="en-US" sz="1000" b="1" dirty="0" smtClean="0"/>
                      <a:t>스토리 작성</a:t>
                    </a:r>
                    <a:endParaRPr lang="en-US" altLang="ko-KR" sz="1000" b="1" dirty="0" smtClean="0"/>
                  </a:p>
                  <a:p>
                    <a:r>
                      <a:rPr lang="en-US" altLang="ko-KR" sz="1000" b="1" dirty="0"/>
                      <a:t> </a:t>
                    </a:r>
                    <a:r>
                      <a:rPr lang="en-US" altLang="ko-KR" sz="1000" b="1" dirty="0" smtClean="0"/>
                      <a:t> </a:t>
                    </a:r>
                    <a:r>
                      <a:rPr lang="ko-KR" altLang="en-US" sz="1000" b="1" dirty="0" err="1" smtClean="0"/>
                      <a:t>리워드</a:t>
                    </a:r>
                    <a:r>
                      <a:rPr lang="ko-KR" altLang="en-US" sz="1000" b="1" dirty="0" smtClean="0"/>
                      <a:t> 설계</a:t>
                    </a:r>
                    <a:endParaRPr lang="en-US" altLang="ko-KR" sz="1000" b="1" dirty="0" smtClean="0"/>
                  </a:p>
                  <a:p>
                    <a:r>
                      <a:rPr lang="en-US" altLang="ko-KR" sz="1000" b="1" dirty="0" smtClean="0"/>
                      <a:t>  </a:t>
                    </a:r>
                    <a:r>
                      <a:rPr lang="ko-KR" altLang="en-US" sz="1000" b="1" dirty="0" smtClean="0"/>
                      <a:t>위험요인</a:t>
                    </a:r>
                    <a:endParaRPr lang="ko-KR" altLang="en-US" sz="1000" b="1" dirty="0" smtClean="0"/>
                  </a:p>
                  <a:p>
                    <a:r>
                      <a:rPr lang="ko-KR" altLang="en-US" sz="1000" b="1" dirty="0" smtClean="0"/>
                      <a:t>프로젝트 문의 관리</a:t>
                    </a:r>
                    <a:r>
                      <a:rPr lang="en-US" altLang="ko-KR" sz="1000" b="1" dirty="0" smtClean="0"/>
                      <a:t>	</a:t>
                    </a:r>
                    <a:endParaRPr lang="ko-KR" altLang="en-US" sz="1000" b="1" dirty="0"/>
                  </a:p>
                </p:txBody>
              </p:sp>
            </p:grpSp>
            <p:grpSp>
              <p:nvGrpSpPr>
                <p:cNvPr id="10" name="그룹 9"/>
                <p:cNvGrpSpPr/>
                <p:nvPr/>
              </p:nvGrpSpPr>
              <p:grpSpPr>
                <a:xfrm>
                  <a:off x="3224912" y="326524"/>
                  <a:ext cx="6244325" cy="4307429"/>
                  <a:chOff x="3224912" y="326524"/>
                  <a:chExt cx="6244325" cy="4307429"/>
                </a:xfrm>
              </p:grpSpPr>
              <p:sp>
                <p:nvSpPr>
                  <p:cNvPr id="26" name="직사각형 25"/>
                  <p:cNvSpPr/>
                  <p:nvPr/>
                </p:nvSpPr>
                <p:spPr>
                  <a:xfrm>
                    <a:off x="3224912" y="326524"/>
                    <a:ext cx="6244325" cy="430742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9" name="그룹 8"/>
                  <p:cNvGrpSpPr/>
                  <p:nvPr/>
                </p:nvGrpSpPr>
                <p:grpSpPr>
                  <a:xfrm>
                    <a:off x="3545826" y="844412"/>
                    <a:ext cx="4020253" cy="931047"/>
                    <a:chOff x="3545826" y="844412"/>
                    <a:chExt cx="4020253" cy="931047"/>
                  </a:xfrm>
                </p:grpSpPr>
                <p:sp>
                  <p:nvSpPr>
                    <p:cNvPr id="28" name="직사각형 27"/>
                    <p:cNvSpPr/>
                    <p:nvPr/>
                  </p:nvSpPr>
                  <p:spPr>
                    <a:xfrm>
                      <a:off x="3545827" y="844412"/>
                      <a:ext cx="4020252" cy="2809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r>
                        <a:rPr lang="ko-KR" altLang="en-US" b="1" dirty="0" err="1" smtClean="0">
                          <a:solidFill>
                            <a:schemeClr val="tx1"/>
                          </a:solidFill>
                        </a:rPr>
                        <a:t>펀딩</a:t>
                      </a:r>
                      <a:r>
                        <a:rPr lang="ko-KR" altLang="en-US" b="1" dirty="0" smtClean="0">
                          <a:solidFill>
                            <a:schemeClr val="tx1"/>
                          </a:solidFill>
                        </a:rPr>
                        <a:t> 준비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7" name="직사각형 36"/>
                    <p:cNvSpPr/>
                    <p:nvPr/>
                  </p:nvSpPr>
                  <p:spPr>
                    <a:xfrm>
                      <a:off x="3545826" y="1348430"/>
                      <a:ext cx="3114053" cy="42702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기본 요건 동의      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작성전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3" name="직사각형 2"/>
              <p:cNvSpPr/>
              <p:nvPr/>
            </p:nvSpPr>
            <p:spPr>
              <a:xfrm>
                <a:off x="5836920" y="1417320"/>
                <a:ext cx="701040" cy="29718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/>
                  <a:t>작성하기</a:t>
                </a:r>
                <a:endParaRPr lang="ko-KR" altLang="en-US" sz="1000" b="1" dirty="0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3655216" y="4168140"/>
                <a:ext cx="1720193" cy="29718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/>
                  <a:t>작성하기</a:t>
                </a:r>
                <a:endParaRPr lang="ko-KR" altLang="en-US" sz="1000" b="1" dirty="0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3545826" y="1895088"/>
                <a:ext cx="3114053" cy="4270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기본 정보</a:t>
                </a:r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5836920" y="1995171"/>
                <a:ext cx="701040" cy="29718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/>
                  <a:t>작성하기</a:t>
                </a:r>
                <a:endParaRPr lang="ko-KR" altLang="en-US" sz="1000" b="1" dirty="0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3545826" y="2441746"/>
                <a:ext cx="3114053" cy="4270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스토리 작성</a:t>
                </a:r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5836919" y="2547804"/>
                <a:ext cx="701040" cy="29718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/>
                  <a:t>작성하기</a:t>
                </a:r>
                <a:endParaRPr lang="ko-KR" altLang="en-US" sz="1000" b="1" dirty="0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3545826" y="2988404"/>
                <a:ext cx="3114053" cy="4270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b="1" dirty="0" err="1" smtClean="0">
                    <a:solidFill>
                      <a:schemeClr val="tx1"/>
                    </a:solidFill>
                  </a:rPr>
                  <a:t>리워드</a:t>
                </a:r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 설계</a:t>
                </a:r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5836919" y="3078739"/>
                <a:ext cx="701040" cy="29718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/>
                  <a:t>작성하기</a:t>
                </a:r>
                <a:endParaRPr lang="ko-KR" altLang="en-US" sz="1000" b="1" dirty="0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3545826" y="3535062"/>
                <a:ext cx="3114053" cy="4270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위험 요인</a:t>
                </a:r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5836919" y="3603952"/>
                <a:ext cx="701040" cy="29718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/>
                  <a:t>작성하기</a:t>
                </a:r>
                <a:endParaRPr lang="ko-KR" altLang="en-US" sz="1000" b="1" dirty="0"/>
              </a:p>
            </p:txBody>
          </p:sp>
        </p:grpSp>
        <p:sp>
          <p:nvSpPr>
            <p:cNvPr id="62" name="직사각형 61"/>
            <p:cNvSpPr/>
            <p:nvPr/>
          </p:nvSpPr>
          <p:spPr>
            <a:xfrm>
              <a:off x="4997810" y="2586805"/>
              <a:ext cx="346665" cy="289482"/>
            </a:xfrm>
            <a:prstGeom prst="rect">
              <a:avLst/>
            </a:prstGeom>
            <a:solidFill>
              <a:srgbClr val="FF9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/>
                <a:t>1</a:t>
              </a:r>
              <a:endParaRPr lang="ko-KR" altLang="en-US" sz="1100" b="1" dirty="0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4072973" y="2533551"/>
              <a:ext cx="346665" cy="289482"/>
            </a:xfrm>
            <a:prstGeom prst="rect">
              <a:avLst/>
            </a:prstGeom>
            <a:solidFill>
              <a:srgbClr val="FF9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2</a:t>
              </a:r>
              <a:endParaRPr lang="ko-KR" altLang="en-US" sz="1100" b="1" dirty="0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650143" y="5345207"/>
              <a:ext cx="346665" cy="289482"/>
            </a:xfrm>
            <a:prstGeom prst="rect">
              <a:avLst/>
            </a:prstGeom>
            <a:solidFill>
              <a:srgbClr val="FF9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/>
                <a:t>3</a:t>
              </a:r>
              <a:endParaRPr lang="ko-KR" altLang="en-US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356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5"/>
          <p:cNvSpPr/>
          <p:nvPr/>
        </p:nvSpPr>
        <p:spPr>
          <a:xfrm>
            <a:off x="143339" y="548680"/>
            <a:ext cx="11905323" cy="6144683"/>
          </a:xfrm>
          <a:prstGeom prst="round2SameRect">
            <a:avLst>
              <a:gd name="adj1" fmla="val 0"/>
              <a:gd name="adj2" fmla="val 2405"/>
            </a:avLst>
          </a:prstGeom>
          <a:solidFill>
            <a:schemeClr val="bg1"/>
          </a:solidFill>
          <a:ln>
            <a:noFill/>
          </a:ln>
          <a:effectLst>
            <a:outerShdw dist="254000" dir="5400000" sx="97000" sy="9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143339" y="243880"/>
            <a:ext cx="11905323" cy="304800"/>
          </a:xfrm>
          <a:prstGeom prst="round2SameRect">
            <a:avLst>
              <a:gd name="adj1" fmla="val 44667"/>
              <a:gd name="adj2" fmla="val 0"/>
            </a:avLst>
          </a:prstGeom>
          <a:solidFill>
            <a:srgbClr val="411F42"/>
          </a:solidFill>
          <a:ln>
            <a:noFill/>
          </a:ln>
          <a:effectLst>
            <a:outerShdw dist="76200" dir="16200000" sx="97000" sy="97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35120" y="366664"/>
            <a:ext cx="10613801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76949" y="366664"/>
            <a:ext cx="75276" cy="72000"/>
          </a:xfrm>
          <a:prstGeom prst="ellipse">
            <a:avLst/>
          </a:prstGeom>
          <a:solidFill>
            <a:srgbClr val="FF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66826" y="366664"/>
            <a:ext cx="75276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56703" y="366664"/>
            <a:ext cx="75276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71531" y="626201"/>
            <a:ext cx="9533069" cy="64632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화면구현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메이커 스튜디오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–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프로젝트 준비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- 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사용자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41" y="587441"/>
            <a:ext cx="723852" cy="723852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796" y="1395963"/>
            <a:ext cx="9342408" cy="52393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343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21409477">
            <a:off x="832975" y="128932"/>
            <a:ext cx="9282799" cy="6218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직사각형 4"/>
          <p:cNvSpPr/>
          <p:nvPr/>
        </p:nvSpPr>
        <p:spPr>
          <a:xfrm>
            <a:off x="472557" y="338598"/>
            <a:ext cx="11617931" cy="6392929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28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/>
          </a:p>
        </p:txBody>
      </p:sp>
      <p:grpSp>
        <p:nvGrpSpPr>
          <p:cNvPr id="2" name="그룹 1"/>
          <p:cNvGrpSpPr/>
          <p:nvPr/>
        </p:nvGrpSpPr>
        <p:grpSpPr>
          <a:xfrm>
            <a:off x="143105" y="68627"/>
            <a:ext cx="768321" cy="6704028"/>
            <a:chOff x="586490" y="739768"/>
            <a:chExt cx="1017302" cy="5420168"/>
          </a:xfrm>
        </p:grpSpPr>
        <p:sp>
          <p:nvSpPr>
            <p:cNvPr id="39" name="자유형 38"/>
            <p:cNvSpPr/>
            <p:nvPr/>
          </p:nvSpPr>
          <p:spPr>
            <a:xfrm rot="10800000">
              <a:off x="586490" y="104137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0" name="자유형 39"/>
            <p:cNvSpPr/>
            <p:nvPr/>
          </p:nvSpPr>
          <p:spPr>
            <a:xfrm rot="10800000">
              <a:off x="754421" y="2816677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54421" y="2614644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586490" y="73976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1844742" y="557711"/>
            <a:ext cx="10084791" cy="64632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화면설계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메이커 스튜디오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등록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기본 요건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 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사용자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840047"/>
              </p:ext>
            </p:extLst>
          </p:nvPr>
        </p:nvGraphicFramePr>
        <p:xfrm>
          <a:off x="9168341" y="1433634"/>
          <a:ext cx="2688299" cy="915066"/>
        </p:xfrm>
        <a:graphic>
          <a:graphicData uri="http://schemas.openxmlformats.org/drawingml/2006/table">
            <a:tbl>
              <a:tblPr firstRow="1" bandRow="1"/>
              <a:tblGrid>
                <a:gridCol w="2688299"/>
              </a:tblGrid>
              <a:tr h="424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화면코드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</a:tr>
              <a:tr h="490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ht_user_w_MS_proReg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_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21920" marR="121920" marT="60960" marB="60960" anchor="ctr"/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081171" y="1433635"/>
            <a:ext cx="7895148" cy="487568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>
              <a:noFill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967470"/>
              </p:ext>
            </p:extLst>
          </p:nvPr>
        </p:nvGraphicFramePr>
        <p:xfrm>
          <a:off x="9168341" y="2479154"/>
          <a:ext cx="2688299" cy="3112437"/>
        </p:xfrm>
        <a:graphic>
          <a:graphicData uri="http://schemas.openxmlformats.org/drawingml/2006/table">
            <a:tbl>
              <a:tblPr firstRow="1" bandRow="1"/>
              <a:tblGrid>
                <a:gridCol w="280507"/>
                <a:gridCol w="2407792"/>
              </a:tblGrid>
              <a:tr h="4697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+mj-ea"/>
                          <a:ea typeface="+mj-ea"/>
                        </a:rPr>
                        <a:t>#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</a:tr>
              <a:tr h="782320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</a:pPr>
                      <a:r>
                        <a:rPr lang="en-US" altLang="ko-KR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*</a:t>
                      </a:r>
                    </a:p>
                    <a:p>
                      <a:pPr algn="l" latinLnBrk="1">
                        <a:lnSpc>
                          <a:spcPts val="1300"/>
                        </a:lnSpc>
                      </a:pP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모든 조건에 동의 해야 저장 가능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21920" marR="121920" marT="60960" marB="60960"/>
                </a:tc>
              </a:tr>
              <a:tr h="620107">
                <a:tc>
                  <a:txBody>
                    <a:bodyPr/>
                    <a:lstStyle/>
                    <a:p>
                      <a:pPr algn="ctr" latinLnBrk="0"/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b="0" i="0" u="none" strike="noStrike" cap="none" dirty="0" smtClean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</a:tr>
              <a:tr h="620107">
                <a:tc>
                  <a:txBody>
                    <a:bodyPr/>
                    <a:lstStyle/>
                    <a:p>
                      <a:pPr algn="ctr" latinLnBrk="0"/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</a:tr>
              <a:tr h="620107">
                <a:tc>
                  <a:txBody>
                    <a:bodyPr/>
                    <a:lstStyle/>
                    <a:p>
                      <a:pPr algn="ctr" latinLnBrk="0"/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72" y="557712"/>
            <a:ext cx="667193" cy="667193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1111651" y="1785674"/>
            <a:ext cx="7813426" cy="4324008"/>
            <a:chOff x="4116107" y="1040492"/>
            <a:chExt cx="7813426" cy="4324008"/>
          </a:xfrm>
        </p:grpSpPr>
        <p:grpSp>
          <p:nvGrpSpPr>
            <p:cNvPr id="21" name="그룹 20"/>
            <p:cNvGrpSpPr/>
            <p:nvPr/>
          </p:nvGrpSpPr>
          <p:grpSpPr>
            <a:xfrm>
              <a:off x="4116107" y="1040492"/>
              <a:ext cx="7813426" cy="4324008"/>
              <a:chOff x="4116107" y="1040492"/>
              <a:chExt cx="7813426" cy="4324008"/>
            </a:xfrm>
          </p:grpSpPr>
          <p:grpSp>
            <p:nvGrpSpPr>
              <p:cNvPr id="30" name="그룹 29"/>
              <p:cNvGrpSpPr/>
              <p:nvPr/>
            </p:nvGrpSpPr>
            <p:grpSpPr>
              <a:xfrm>
                <a:off x="4116107" y="1040492"/>
                <a:ext cx="7813426" cy="4324007"/>
                <a:chOff x="2445181" y="2295985"/>
                <a:chExt cx="6316397" cy="4324007"/>
              </a:xfrm>
            </p:grpSpPr>
            <p:sp>
              <p:nvSpPr>
                <p:cNvPr id="32" name="직사각형 31"/>
                <p:cNvSpPr/>
                <p:nvPr/>
              </p:nvSpPr>
              <p:spPr>
                <a:xfrm>
                  <a:off x="2445181" y="2295985"/>
                  <a:ext cx="6316397" cy="432400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직사각형 32"/>
                <p:cNvSpPr/>
                <p:nvPr/>
              </p:nvSpPr>
              <p:spPr>
                <a:xfrm>
                  <a:off x="2453634" y="2295986"/>
                  <a:ext cx="1262995" cy="731366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400" b="1" dirty="0" err="1" smtClean="0"/>
                    <a:t>이젠의</a:t>
                  </a:r>
                  <a:endParaRPr lang="en-US" altLang="ko-KR" sz="1400" b="1" dirty="0"/>
                </a:p>
                <a:p>
                  <a:r>
                    <a:rPr lang="ko-KR" altLang="en-US" sz="1400" b="1" dirty="0" smtClean="0"/>
                    <a:t>프로젝트</a:t>
                  </a:r>
                  <a:endParaRPr lang="ko-KR" altLang="en-US" sz="1400" b="1" dirty="0"/>
                </a:p>
              </p:txBody>
            </p:sp>
          </p:grpSp>
          <p:sp>
            <p:nvSpPr>
              <p:cNvPr id="31" name="직사각형 30"/>
              <p:cNvSpPr/>
              <p:nvPr/>
            </p:nvSpPr>
            <p:spPr>
              <a:xfrm>
                <a:off x="4122875" y="1772418"/>
                <a:ext cx="1562333" cy="359208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44000" rIns="0" rtlCol="0" anchor="t" anchorCtr="0"/>
              <a:lstStyle/>
              <a:p>
                <a:r>
                  <a:rPr lang="ko-KR" altLang="en-US" sz="1000" b="1" dirty="0" err="1" smtClean="0"/>
                  <a:t>펀딩</a:t>
                </a:r>
                <a:r>
                  <a:rPr lang="ko-KR" altLang="en-US" sz="1000" b="1" dirty="0" smtClean="0"/>
                  <a:t> 준비</a:t>
                </a:r>
                <a:endParaRPr lang="en-US" altLang="ko-KR" sz="1000" b="1" dirty="0" smtClean="0"/>
              </a:p>
              <a:p>
                <a:endParaRPr lang="en-US" altLang="ko-KR" sz="1000" b="1" dirty="0" smtClean="0"/>
              </a:p>
              <a:p>
                <a:r>
                  <a:rPr lang="en-US" altLang="ko-KR" sz="1000" b="1" dirty="0"/>
                  <a:t> </a:t>
                </a:r>
                <a:r>
                  <a:rPr lang="en-US" altLang="ko-KR" sz="1000" b="1" dirty="0" smtClean="0"/>
                  <a:t> </a:t>
                </a:r>
                <a:r>
                  <a:rPr lang="ko-KR" altLang="en-US" sz="1000" b="1" dirty="0" smtClean="0"/>
                  <a:t>기본 요건</a:t>
                </a:r>
                <a:endParaRPr lang="en-US" altLang="ko-KR" sz="1000" b="1" dirty="0" smtClean="0"/>
              </a:p>
              <a:p>
                <a:r>
                  <a:rPr lang="en-US" altLang="ko-KR" sz="1000" b="1" dirty="0"/>
                  <a:t> </a:t>
                </a:r>
                <a:r>
                  <a:rPr lang="en-US" altLang="ko-KR" sz="1000" b="1" dirty="0" smtClean="0"/>
                  <a:t> </a:t>
                </a:r>
                <a:r>
                  <a:rPr lang="ko-KR" altLang="en-US" sz="1000" b="1" dirty="0" smtClean="0"/>
                  <a:t>기본 정보</a:t>
                </a:r>
                <a:endParaRPr lang="en-US" altLang="ko-KR" sz="1000" b="1" dirty="0"/>
              </a:p>
              <a:p>
                <a:r>
                  <a:rPr lang="en-US" altLang="ko-KR" sz="1000" b="1" dirty="0" smtClean="0"/>
                  <a:t>  </a:t>
                </a:r>
                <a:r>
                  <a:rPr lang="ko-KR" altLang="en-US" sz="1000" b="1" dirty="0" smtClean="0"/>
                  <a:t>스토리 작성</a:t>
                </a:r>
                <a:endParaRPr lang="en-US" altLang="ko-KR" sz="1000" b="1" dirty="0" smtClean="0"/>
              </a:p>
              <a:p>
                <a:r>
                  <a:rPr lang="en-US" altLang="ko-KR" sz="1000" b="1" dirty="0"/>
                  <a:t> </a:t>
                </a:r>
                <a:r>
                  <a:rPr lang="en-US" altLang="ko-KR" sz="1000" b="1" dirty="0" smtClean="0"/>
                  <a:t> </a:t>
                </a:r>
                <a:r>
                  <a:rPr lang="ko-KR" altLang="en-US" sz="1000" b="1" dirty="0" err="1" smtClean="0"/>
                  <a:t>리워드</a:t>
                </a:r>
                <a:r>
                  <a:rPr lang="ko-KR" altLang="en-US" sz="1000" b="1" dirty="0" smtClean="0"/>
                  <a:t> 설계</a:t>
                </a:r>
                <a:endParaRPr lang="en-US" altLang="ko-KR" sz="1000" b="1" dirty="0" smtClean="0"/>
              </a:p>
              <a:p>
                <a:r>
                  <a:rPr lang="en-US" altLang="ko-KR" sz="1000" b="1" dirty="0" smtClean="0"/>
                  <a:t>  </a:t>
                </a:r>
                <a:r>
                  <a:rPr lang="ko-KR" altLang="en-US" sz="1000" b="1" dirty="0" smtClean="0"/>
                  <a:t>위험요인 및 정책</a:t>
                </a:r>
                <a:endParaRPr lang="en-US" altLang="ko-KR" sz="1000" b="1" dirty="0" smtClean="0"/>
              </a:p>
              <a:p>
                <a:r>
                  <a:rPr lang="en-US" altLang="ko-KR" sz="1000" b="1" dirty="0"/>
                  <a:t> </a:t>
                </a:r>
                <a:r>
                  <a:rPr lang="en-US" altLang="ko-KR" sz="1000" b="1" dirty="0" smtClean="0"/>
                  <a:t> </a:t>
                </a:r>
                <a:r>
                  <a:rPr lang="ko-KR" altLang="en-US" sz="1000" b="1" dirty="0" smtClean="0"/>
                  <a:t>메이커 정보</a:t>
                </a:r>
                <a:endParaRPr lang="en-US" altLang="ko-KR" sz="1000" b="1" dirty="0" smtClean="0"/>
              </a:p>
              <a:p>
                <a:endParaRPr lang="ko-KR" altLang="en-US" sz="1000" b="1" dirty="0" smtClean="0"/>
              </a:p>
              <a:p>
                <a:r>
                  <a:rPr lang="ko-KR" altLang="en-US" sz="1000" b="1" dirty="0" smtClean="0"/>
                  <a:t>프로젝트 문의 관리</a:t>
                </a:r>
                <a:r>
                  <a:rPr lang="en-US" altLang="ko-KR" sz="1000" b="1" dirty="0" smtClean="0"/>
                  <a:t>	</a:t>
                </a:r>
                <a:endParaRPr lang="ko-KR" altLang="en-US" sz="1000" b="1" dirty="0"/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5685208" y="1048278"/>
              <a:ext cx="6244325" cy="4307429"/>
              <a:chOff x="1934308" y="1537914"/>
              <a:chExt cx="6244325" cy="4407424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1934308" y="1537914"/>
                <a:ext cx="6244325" cy="44074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2255223" y="2067825"/>
                <a:ext cx="4020252" cy="287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b="1" smtClean="0">
                    <a:solidFill>
                      <a:schemeClr val="tx1"/>
                    </a:solidFill>
                  </a:rPr>
                  <a:t>기본 요건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8" name="직사각형 7"/>
          <p:cNvSpPr/>
          <p:nvPr/>
        </p:nvSpPr>
        <p:spPr>
          <a:xfrm>
            <a:off x="2834599" y="2789656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b="1" dirty="0"/>
              <a:t>Q1.</a:t>
            </a:r>
            <a:r>
              <a:rPr lang="ko-KR" altLang="en-US" sz="1000" dirty="0"/>
              <a:t> </a:t>
            </a:r>
            <a:r>
              <a:rPr lang="ko-KR" altLang="en-US" sz="1000" b="1" dirty="0" err="1"/>
              <a:t>리워드가</a:t>
            </a:r>
            <a:r>
              <a:rPr lang="ko-KR" altLang="en-US" sz="1000" b="1" dirty="0"/>
              <a:t> 타 </a:t>
            </a:r>
            <a:r>
              <a:rPr lang="ko-KR" altLang="en-US" sz="1000" b="1" dirty="0" err="1"/>
              <a:t>크라우드펀딩사</a:t>
            </a:r>
            <a:r>
              <a:rPr lang="ko-KR" altLang="en-US" sz="1000" b="1" dirty="0"/>
              <a:t> 및 온라인 </a:t>
            </a:r>
            <a:r>
              <a:rPr lang="ko-KR" altLang="en-US" sz="1000" b="1" dirty="0" err="1"/>
              <a:t>커머스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자사 홈페이지 등 다른 판매처에서</a:t>
            </a:r>
            <a:br>
              <a:rPr lang="ko-KR" altLang="en-US" sz="1000" b="1" dirty="0"/>
            </a:br>
            <a:r>
              <a:rPr lang="ko-KR" altLang="en-US" sz="1000" b="1" dirty="0"/>
              <a:t>        유통된 적이 있거나 현재 유통중인가요</a:t>
            </a:r>
            <a:r>
              <a:rPr lang="en-US" altLang="ko-KR" sz="1000" b="1" dirty="0" smtClean="0"/>
              <a:t>? *</a:t>
            </a:r>
          </a:p>
          <a:p>
            <a:endParaRPr lang="en-US" altLang="ko-KR" sz="1000" b="1" dirty="0" smtClean="0"/>
          </a:p>
          <a:p>
            <a:r>
              <a:rPr lang="en-US" altLang="ko-KR" sz="1000" b="1" dirty="0"/>
              <a:t>	</a:t>
            </a:r>
            <a:r>
              <a:rPr lang="ko-KR" altLang="en-US" sz="1000" dirty="0" smtClean="0"/>
              <a:t>아니요</a:t>
            </a:r>
            <a:r>
              <a:rPr lang="en-US" altLang="ko-KR" sz="1000" dirty="0"/>
              <a:t>, </a:t>
            </a:r>
            <a:r>
              <a:rPr lang="ko-KR" altLang="en-US" sz="1000" dirty="0"/>
              <a:t>다른 곳에서 유통한 적이 없으며 </a:t>
            </a:r>
            <a:r>
              <a:rPr lang="ko-KR" altLang="en-US" sz="1000" dirty="0" err="1"/>
              <a:t>펀펀을</a:t>
            </a:r>
            <a:r>
              <a:rPr lang="ko-KR" altLang="en-US" sz="1000" dirty="0"/>
              <a:t> 통해 처음 선보이는 제품입니다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 smtClean="0"/>
              <a:t>예</a:t>
            </a:r>
            <a:r>
              <a:rPr lang="en-US" altLang="ko-KR" sz="1000" dirty="0"/>
              <a:t>, </a:t>
            </a:r>
            <a:r>
              <a:rPr lang="ko-KR" altLang="en-US" sz="1000" dirty="0"/>
              <a:t>다른 곳에서 유통한 적이 있습니다</a:t>
            </a:r>
            <a:r>
              <a:rPr lang="en-US" altLang="ko-KR" sz="1000" dirty="0"/>
              <a:t>. </a:t>
            </a:r>
            <a:r>
              <a:rPr lang="ko-KR" altLang="en-US" sz="1000" dirty="0"/>
              <a:t>또는 현재 유통 중입니다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b="1" dirty="0"/>
              <a:t>Q2.</a:t>
            </a:r>
            <a:r>
              <a:rPr lang="ko-KR" altLang="en-US" sz="1000" dirty="0"/>
              <a:t> </a:t>
            </a:r>
            <a:r>
              <a:rPr lang="ko-KR" altLang="en-US" sz="1000" b="1" dirty="0" err="1"/>
              <a:t>리워드</a:t>
            </a:r>
            <a:r>
              <a:rPr lang="ko-KR" altLang="en-US" sz="1000" b="1" dirty="0"/>
              <a:t> 관련 문제 발생 시 </a:t>
            </a:r>
            <a:r>
              <a:rPr lang="ko-KR" altLang="en-US" sz="1000" b="1" dirty="0" err="1"/>
              <a:t>펀펀과는</a:t>
            </a:r>
            <a:r>
              <a:rPr lang="ko-KR" altLang="en-US" sz="1000" b="1" dirty="0"/>
              <a:t> 무관한 내용에 대한 공지를 숙지하셨습니까</a:t>
            </a:r>
            <a:r>
              <a:rPr lang="en-US" altLang="ko-KR" sz="1000" b="1" dirty="0" smtClean="0"/>
              <a:t>? *</a:t>
            </a:r>
          </a:p>
          <a:p>
            <a:endParaRPr lang="en-US" altLang="ko-KR" sz="1000" b="1" dirty="0" smtClean="0"/>
          </a:p>
          <a:p>
            <a:r>
              <a:rPr lang="en-US" altLang="ko-KR" sz="1000" b="1" dirty="0"/>
              <a:t>	</a:t>
            </a:r>
            <a:r>
              <a:rPr lang="ko-KR" altLang="en-US" sz="1000" dirty="0" smtClean="0"/>
              <a:t>예</a:t>
            </a:r>
            <a:r>
              <a:rPr lang="en-US" altLang="ko-KR" sz="1000" dirty="0"/>
              <a:t>, </a:t>
            </a:r>
            <a:r>
              <a:rPr lang="ko-KR" altLang="en-US" sz="1000" dirty="0"/>
              <a:t>숙지 했습니다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 smtClean="0"/>
              <a:t>아니요</a:t>
            </a:r>
            <a:r>
              <a:rPr lang="en-US" altLang="ko-KR" sz="1000" dirty="0"/>
              <a:t>, </a:t>
            </a:r>
            <a:r>
              <a:rPr lang="ko-KR" altLang="en-US" sz="1000" dirty="0"/>
              <a:t>숙지하지 않았습니다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b="1" dirty="0"/>
              <a:t>Q3.</a:t>
            </a:r>
            <a:r>
              <a:rPr lang="ko-KR" altLang="en-US" sz="1000" dirty="0"/>
              <a:t> </a:t>
            </a:r>
            <a:r>
              <a:rPr lang="ko-KR" altLang="en-US" sz="1000" b="1" dirty="0" err="1"/>
              <a:t>펀펀의</a:t>
            </a:r>
            <a:r>
              <a:rPr lang="ko-KR" altLang="en-US" sz="1000" b="1" dirty="0"/>
              <a:t> 수수료 정책에 동의하십니까</a:t>
            </a:r>
            <a:r>
              <a:rPr lang="en-US" altLang="ko-KR" sz="1000" b="1" dirty="0" smtClean="0"/>
              <a:t>? *</a:t>
            </a:r>
          </a:p>
          <a:p>
            <a:endParaRPr lang="en-US" altLang="ko-KR" sz="1000" b="1" dirty="0" smtClean="0"/>
          </a:p>
          <a:p>
            <a:r>
              <a:rPr lang="en-US" altLang="ko-KR" sz="1000" b="1" dirty="0"/>
              <a:t>	</a:t>
            </a:r>
            <a:r>
              <a:rPr lang="ko-KR" altLang="en-US" sz="1000" dirty="0" smtClean="0"/>
              <a:t>예</a:t>
            </a:r>
            <a:r>
              <a:rPr lang="en-US" altLang="ko-KR" sz="1000" dirty="0"/>
              <a:t>, </a:t>
            </a:r>
            <a:r>
              <a:rPr lang="ko-KR" altLang="en-US" sz="1000" dirty="0"/>
              <a:t>동의합니다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 smtClean="0"/>
              <a:t>아니요</a:t>
            </a:r>
            <a:r>
              <a:rPr lang="en-US" altLang="ko-KR" sz="1000" dirty="0"/>
              <a:t>, </a:t>
            </a:r>
            <a:r>
              <a:rPr lang="ko-KR" altLang="en-US" sz="1000" dirty="0"/>
              <a:t>동의하지 않습니다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endParaRPr lang="ko-KR" altLang="en-US" sz="1000" dirty="0"/>
          </a:p>
        </p:txBody>
      </p:sp>
      <p:sp>
        <p:nvSpPr>
          <p:cNvPr id="34" name="직사각형 33"/>
          <p:cNvSpPr/>
          <p:nvPr/>
        </p:nvSpPr>
        <p:spPr>
          <a:xfrm>
            <a:off x="3129057" y="5551256"/>
            <a:ext cx="1720193" cy="2971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저장하기</a:t>
            </a:r>
            <a:endParaRPr lang="ko-KR" altLang="en-US" sz="1000" b="1" dirty="0"/>
          </a:p>
        </p:txBody>
      </p:sp>
      <p:sp>
        <p:nvSpPr>
          <p:cNvPr id="9" name="타원 8"/>
          <p:cNvSpPr/>
          <p:nvPr/>
        </p:nvSpPr>
        <p:spPr>
          <a:xfrm>
            <a:off x="3667126" y="3292328"/>
            <a:ext cx="117065" cy="117065"/>
          </a:xfrm>
          <a:prstGeom prst="ellipse">
            <a:avLst/>
          </a:prstGeom>
          <a:noFill/>
          <a:ln>
            <a:solidFill>
              <a:srgbClr val="969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3667126" y="3459573"/>
            <a:ext cx="117065" cy="117065"/>
          </a:xfrm>
          <a:prstGeom prst="ellipse">
            <a:avLst/>
          </a:prstGeom>
          <a:noFill/>
          <a:ln>
            <a:solidFill>
              <a:srgbClr val="969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667125" y="4057403"/>
            <a:ext cx="117065" cy="117065"/>
          </a:xfrm>
          <a:prstGeom prst="ellipse">
            <a:avLst/>
          </a:prstGeom>
          <a:noFill/>
          <a:ln>
            <a:solidFill>
              <a:srgbClr val="969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3667125" y="4224648"/>
            <a:ext cx="117065" cy="117065"/>
          </a:xfrm>
          <a:prstGeom prst="ellipse">
            <a:avLst/>
          </a:prstGeom>
          <a:noFill/>
          <a:ln>
            <a:solidFill>
              <a:srgbClr val="969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3667125" y="4828928"/>
            <a:ext cx="117065" cy="117065"/>
          </a:xfrm>
          <a:prstGeom prst="ellipse">
            <a:avLst/>
          </a:prstGeom>
          <a:noFill/>
          <a:ln>
            <a:solidFill>
              <a:srgbClr val="969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3667125" y="4996173"/>
            <a:ext cx="117065" cy="117065"/>
          </a:xfrm>
          <a:prstGeom prst="ellipse">
            <a:avLst/>
          </a:prstGeom>
          <a:noFill/>
          <a:ln>
            <a:solidFill>
              <a:srgbClr val="969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04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5"/>
          <p:cNvSpPr/>
          <p:nvPr/>
        </p:nvSpPr>
        <p:spPr>
          <a:xfrm>
            <a:off x="143339" y="548680"/>
            <a:ext cx="11905323" cy="6144683"/>
          </a:xfrm>
          <a:prstGeom prst="round2SameRect">
            <a:avLst>
              <a:gd name="adj1" fmla="val 0"/>
              <a:gd name="adj2" fmla="val 2405"/>
            </a:avLst>
          </a:prstGeom>
          <a:solidFill>
            <a:schemeClr val="bg1"/>
          </a:solidFill>
          <a:ln>
            <a:noFill/>
          </a:ln>
          <a:effectLst>
            <a:outerShdw dist="254000" dir="5400000" sx="97000" sy="9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143339" y="243880"/>
            <a:ext cx="11905323" cy="304800"/>
          </a:xfrm>
          <a:prstGeom prst="round2SameRect">
            <a:avLst>
              <a:gd name="adj1" fmla="val 44667"/>
              <a:gd name="adj2" fmla="val 0"/>
            </a:avLst>
          </a:prstGeom>
          <a:solidFill>
            <a:srgbClr val="411F42"/>
          </a:solidFill>
          <a:ln>
            <a:noFill/>
          </a:ln>
          <a:effectLst>
            <a:outerShdw dist="76200" dir="16200000" sx="97000" sy="97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35120" y="366664"/>
            <a:ext cx="10613801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76949" y="366664"/>
            <a:ext cx="75276" cy="72000"/>
          </a:xfrm>
          <a:prstGeom prst="ellipse">
            <a:avLst/>
          </a:prstGeom>
          <a:solidFill>
            <a:srgbClr val="FF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66826" y="366664"/>
            <a:ext cx="75276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56703" y="366664"/>
            <a:ext cx="75276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71531" y="626201"/>
            <a:ext cx="9922536" cy="64632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화면구현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메이커 스튜디오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–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프로젝트 등록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–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기본 요건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1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- 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사용자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41" y="587441"/>
            <a:ext cx="723852" cy="723852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650" y="1398307"/>
            <a:ext cx="8712740" cy="52002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680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21409477">
            <a:off x="832975" y="128932"/>
            <a:ext cx="9282799" cy="6218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직사각형 4"/>
          <p:cNvSpPr/>
          <p:nvPr/>
        </p:nvSpPr>
        <p:spPr>
          <a:xfrm>
            <a:off x="472557" y="338598"/>
            <a:ext cx="11617931" cy="6392929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28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/>
          </a:p>
        </p:txBody>
      </p:sp>
      <p:grpSp>
        <p:nvGrpSpPr>
          <p:cNvPr id="2" name="그룹 1"/>
          <p:cNvGrpSpPr/>
          <p:nvPr/>
        </p:nvGrpSpPr>
        <p:grpSpPr>
          <a:xfrm>
            <a:off x="143105" y="68627"/>
            <a:ext cx="768321" cy="6704028"/>
            <a:chOff x="586490" y="739768"/>
            <a:chExt cx="1017302" cy="5420168"/>
          </a:xfrm>
        </p:grpSpPr>
        <p:sp>
          <p:nvSpPr>
            <p:cNvPr id="39" name="자유형 38"/>
            <p:cNvSpPr/>
            <p:nvPr/>
          </p:nvSpPr>
          <p:spPr>
            <a:xfrm rot="10800000">
              <a:off x="586490" y="104137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0" name="자유형 39"/>
            <p:cNvSpPr/>
            <p:nvPr/>
          </p:nvSpPr>
          <p:spPr>
            <a:xfrm rot="10800000">
              <a:off x="754421" y="2816677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54421" y="2614644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586490" y="73976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1844742" y="557711"/>
            <a:ext cx="10084791" cy="64632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화면설계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메이커 스튜디오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–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프로젝트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등록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–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기본 정보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1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- 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사용자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956071"/>
              </p:ext>
            </p:extLst>
          </p:nvPr>
        </p:nvGraphicFramePr>
        <p:xfrm>
          <a:off x="9168341" y="1433634"/>
          <a:ext cx="2688299" cy="915066"/>
        </p:xfrm>
        <a:graphic>
          <a:graphicData uri="http://schemas.openxmlformats.org/drawingml/2006/table">
            <a:tbl>
              <a:tblPr firstRow="1" bandRow="1"/>
              <a:tblGrid>
                <a:gridCol w="26882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24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화면코드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0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ht_user_w_MS_proReg_basicInfo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081171" y="1433635"/>
            <a:ext cx="7895148" cy="487568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>
              <a:noFill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172125"/>
              </p:ext>
            </p:extLst>
          </p:nvPr>
        </p:nvGraphicFramePr>
        <p:xfrm>
          <a:off x="9168341" y="2479154"/>
          <a:ext cx="2688299" cy="3112437"/>
        </p:xfrm>
        <a:graphic>
          <a:graphicData uri="http://schemas.openxmlformats.org/drawingml/2006/table">
            <a:tbl>
              <a:tblPr firstRow="1" bandRow="1"/>
              <a:tblGrid>
                <a:gridCol w="2805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077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97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+mj-ea"/>
                          <a:ea typeface="+mj-ea"/>
                        </a:rPr>
                        <a:t>#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82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en-US" altLang="ko-KR" sz="1200" b="1" dirty="0" smtClean="0">
                          <a:latin typeface="+mj-ea"/>
                          <a:ea typeface="+mj-ea"/>
                        </a:rPr>
                        <a:t>*</a:t>
                      </a:r>
                    </a:p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en-US" altLang="ko-KR" sz="1200" dirty="0" smtClean="0"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200" dirty="0" smtClean="0">
                          <a:latin typeface="+mj-ea"/>
                          <a:ea typeface="+mj-ea"/>
                        </a:rPr>
                        <a:t>필수 입력 항목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ko-KR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대표 이미지</a:t>
                      </a:r>
                      <a:endParaRPr lang="en-US" altLang="ko-KR" sz="12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대표 이미지를 </a:t>
                      </a:r>
                      <a:r>
                        <a:rPr lang="ko-KR" altLang="en-US" sz="1200" kern="12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업로드할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수 있는 </a:t>
                      </a:r>
                      <a:r>
                        <a:rPr lang="ko-KR" altLang="en-US" sz="1200" kern="12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모달창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호출</a:t>
                      </a:r>
                      <a:endParaRPr lang="ko-KR" altLang="en-US" sz="1200" b="0" i="0" u="none" strike="noStrike" cap="none" dirty="0" smtClean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72" y="557712"/>
            <a:ext cx="667193" cy="667193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1095157" y="1653943"/>
            <a:ext cx="7813426" cy="4324008"/>
            <a:chOff x="4116107" y="1040492"/>
            <a:chExt cx="7813426" cy="4324008"/>
          </a:xfrm>
        </p:grpSpPr>
        <p:grpSp>
          <p:nvGrpSpPr>
            <p:cNvPr id="36" name="그룹 35"/>
            <p:cNvGrpSpPr/>
            <p:nvPr/>
          </p:nvGrpSpPr>
          <p:grpSpPr>
            <a:xfrm>
              <a:off x="4116107" y="1040492"/>
              <a:ext cx="7813426" cy="4324008"/>
              <a:chOff x="4116107" y="1040492"/>
              <a:chExt cx="7813426" cy="4324008"/>
            </a:xfrm>
          </p:grpSpPr>
          <p:grpSp>
            <p:nvGrpSpPr>
              <p:cNvPr id="47" name="그룹 46"/>
              <p:cNvGrpSpPr/>
              <p:nvPr/>
            </p:nvGrpSpPr>
            <p:grpSpPr>
              <a:xfrm>
                <a:off x="4116107" y="1040492"/>
                <a:ext cx="7813426" cy="4324007"/>
                <a:chOff x="2445181" y="2295985"/>
                <a:chExt cx="6316397" cy="4324007"/>
              </a:xfrm>
            </p:grpSpPr>
            <p:sp>
              <p:nvSpPr>
                <p:cNvPr id="49" name="직사각형 48"/>
                <p:cNvSpPr/>
                <p:nvPr/>
              </p:nvSpPr>
              <p:spPr>
                <a:xfrm>
                  <a:off x="2445181" y="2295985"/>
                  <a:ext cx="6316397" cy="432400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직사각형 49"/>
                <p:cNvSpPr/>
                <p:nvPr/>
              </p:nvSpPr>
              <p:spPr>
                <a:xfrm>
                  <a:off x="2453634" y="2295986"/>
                  <a:ext cx="1262995" cy="731366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400" b="1" dirty="0" err="1" smtClean="0"/>
                    <a:t>이젠의</a:t>
                  </a:r>
                  <a:endParaRPr lang="en-US" altLang="ko-KR" sz="1400" b="1" dirty="0"/>
                </a:p>
                <a:p>
                  <a:r>
                    <a:rPr lang="ko-KR" altLang="en-US" sz="1400" b="1" dirty="0" smtClean="0"/>
                    <a:t>프로젝트</a:t>
                  </a:r>
                  <a:endParaRPr lang="ko-KR" altLang="en-US" sz="1400" b="1" dirty="0"/>
                </a:p>
              </p:txBody>
            </p:sp>
          </p:grpSp>
          <p:sp>
            <p:nvSpPr>
              <p:cNvPr id="48" name="직사각형 47"/>
              <p:cNvSpPr/>
              <p:nvPr/>
            </p:nvSpPr>
            <p:spPr>
              <a:xfrm>
                <a:off x="4122875" y="1772418"/>
                <a:ext cx="1562333" cy="359208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44000" rIns="0" rtlCol="0" anchor="t" anchorCtr="0"/>
              <a:lstStyle/>
              <a:p>
                <a:r>
                  <a:rPr lang="ko-KR" altLang="en-US" sz="1000" b="1" dirty="0" err="1" smtClean="0"/>
                  <a:t>펀딩</a:t>
                </a:r>
                <a:r>
                  <a:rPr lang="ko-KR" altLang="en-US" sz="1000" b="1" dirty="0" smtClean="0"/>
                  <a:t> 준비</a:t>
                </a:r>
                <a:endParaRPr lang="en-US" altLang="ko-KR" sz="1000" b="1" dirty="0" smtClean="0"/>
              </a:p>
              <a:p>
                <a:endParaRPr lang="en-US" altLang="ko-KR" sz="1000" b="1" dirty="0" smtClean="0"/>
              </a:p>
              <a:p>
                <a:r>
                  <a:rPr lang="en-US" altLang="ko-KR" sz="1000" b="1" dirty="0"/>
                  <a:t> </a:t>
                </a:r>
                <a:r>
                  <a:rPr lang="en-US" altLang="ko-KR" sz="1000" b="1" dirty="0" smtClean="0"/>
                  <a:t> </a:t>
                </a:r>
                <a:r>
                  <a:rPr lang="ko-KR" altLang="en-US" sz="1000" b="1" dirty="0" smtClean="0"/>
                  <a:t>기본 요건</a:t>
                </a:r>
                <a:endParaRPr lang="en-US" altLang="ko-KR" sz="1000" b="1" dirty="0" smtClean="0"/>
              </a:p>
              <a:p>
                <a:r>
                  <a:rPr lang="en-US" altLang="ko-KR" sz="1000" b="1" dirty="0"/>
                  <a:t> </a:t>
                </a:r>
                <a:r>
                  <a:rPr lang="en-US" altLang="ko-KR" sz="1000" b="1" dirty="0" smtClean="0"/>
                  <a:t> </a:t>
                </a:r>
                <a:r>
                  <a:rPr lang="ko-KR" altLang="en-US" sz="1000" b="1" dirty="0" smtClean="0"/>
                  <a:t>기본 정보</a:t>
                </a:r>
                <a:endParaRPr lang="en-US" altLang="ko-KR" sz="1000" b="1" dirty="0"/>
              </a:p>
              <a:p>
                <a:r>
                  <a:rPr lang="en-US" altLang="ko-KR" sz="1000" b="1" dirty="0" smtClean="0"/>
                  <a:t>  </a:t>
                </a:r>
                <a:r>
                  <a:rPr lang="ko-KR" altLang="en-US" sz="1000" b="1" dirty="0" smtClean="0"/>
                  <a:t>스토리 작성</a:t>
                </a:r>
                <a:endParaRPr lang="en-US" altLang="ko-KR" sz="1000" b="1" dirty="0" smtClean="0"/>
              </a:p>
              <a:p>
                <a:r>
                  <a:rPr lang="en-US" altLang="ko-KR" sz="1000" b="1" dirty="0"/>
                  <a:t> </a:t>
                </a:r>
                <a:r>
                  <a:rPr lang="en-US" altLang="ko-KR" sz="1000" b="1" dirty="0" smtClean="0"/>
                  <a:t> </a:t>
                </a:r>
                <a:r>
                  <a:rPr lang="ko-KR" altLang="en-US" sz="1000" b="1" dirty="0" err="1" smtClean="0"/>
                  <a:t>리워드</a:t>
                </a:r>
                <a:r>
                  <a:rPr lang="ko-KR" altLang="en-US" sz="1000" b="1" dirty="0" smtClean="0"/>
                  <a:t> 설계</a:t>
                </a:r>
                <a:endParaRPr lang="en-US" altLang="ko-KR" sz="1000" b="1" dirty="0" smtClean="0"/>
              </a:p>
              <a:p>
                <a:r>
                  <a:rPr lang="en-US" altLang="ko-KR" sz="1000" b="1" dirty="0" smtClean="0"/>
                  <a:t>  </a:t>
                </a:r>
                <a:r>
                  <a:rPr lang="ko-KR" altLang="en-US" sz="1000" b="1" dirty="0" smtClean="0"/>
                  <a:t>위험요인 및 정책</a:t>
                </a:r>
                <a:endParaRPr lang="en-US" altLang="ko-KR" sz="1000" b="1" dirty="0" smtClean="0"/>
              </a:p>
              <a:p>
                <a:r>
                  <a:rPr lang="en-US" altLang="ko-KR" sz="1000" b="1" dirty="0"/>
                  <a:t> </a:t>
                </a:r>
                <a:r>
                  <a:rPr lang="en-US" altLang="ko-KR" sz="1000" b="1" dirty="0" smtClean="0"/>
                  <a:t> </a:t>
                </a:r>
                <a:r>
                  <a:rPr lang="ko-KR" altLang="en-US" sz="1000" b="1" dirty="0" smtClean="0"/>
                  <a:t>메이커 정보</a:t>
                </a:r>
                <a:endParaRPr lang="en-US" altLang="ko-KR" sz="1000" b="1" dirty="0" smtClean="0"/>
              </a:p>
              <a:p>
                <a:endParaRPr lang="ko-KR" altLang="en-US" sz="1000" b="1" dirty="0" smtClean="0"/>
              </a:p>
              <a:p>
                <a:r>
                  <a:rPr lang="ko-KR" altLang="en-US" sz="1000" b="1" dirty="0" smtClean="0"/>
                  <a:t>프로젝트 문의 관리</a:t>
                </a:r>
                <a:r>
                  <a:rPr lang="en-US" altLang="ko-KR" sz="1000" b="1" dirty="0" smtClean="0"/>
                  <a:t>	</a:t>
                </a:r>
                <a:endParaRPr lang="ko-KR" altLang="en-US" sz="1000" b="1" dirty="0"/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5685208" y="1048278"/>
              <a:ext cx="6244325" cy="43074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2664587" y="1661728"/>
            <a:ext cx="6243996" cy="43074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996807" y="1735891"/>
            <a:ext cx="1858164" cy="268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</a:rPr>
              <a:t>기본 정보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996807" y="2005737"/>
            <a:ext cx="2208573" cy="205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프로젝트 제목*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996807" y="2230657"/>
            <a:ext cx="5388327" cy="2784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996807" y="2528523"/>
            <a:ext cx="2208573" cy="205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목표 금액*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996807" y="2753443"/>
            <a:ext cx="5388327" cy="2784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bg1">
                    <a:lumMod val="75000"/>
                  </a:schemeClr>
                </a:solidFill>
              </a:rPr>
              <a:t>개인 사업자 선택</a:t>
            </a:r>
            <a:endParaRPr lang="en-US" altLang="ko-KR" sz="8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996807" y="3051309"/>
            <a:ext cx="2208573" cy="205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대표 이미지*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996807" y="3276229"/>
            <a:ext cx="651055" cy="278416"/>
          </a:xfrm>
          <a:prstGeom prst="rect">
            <a:avLst/>
          </a:prstGeom>
          <a:solidFill>
            <a:srgbClr val="FF9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bg1"/>
                </a:solidFill>
              </a:rPr>
              <a:t>등록하기</a:t>
            </a:r>
            <a:endParaRPr lang="en-US" altLang="ko-KR" sz="800" dirty="0" smtClean="0">
              <a:solidFill>
                <a:schemeClr val="bg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996807" y="5676314"/>
            <a:ext cx="1940609" cy="278416"/>
          </a:xfrm>
          <a:prstGeom prst="rect">
            <a:avLst/>
          </a:prstGeom>
          <a:solidFill>
            <a:srgbClr val="FF9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시작하기</a:t>
            </a:r>
            <a:endParaRPr lang="en-US" altLang="ko-KR" sz="800" dirty="0" smtClean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2996807" y="3574095"/>
            <a:ext cx="2208573" cy="205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카테고리*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996807" y="3799015"/>
            <a:ext cx="4564674" cy="2784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996807" y="4096881"/>
            <a:ext cx="2208573" cy="205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프로젝트 시작 예정일*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996807" y="4321801"/>
            <a:ext cx="4564674" cy="2784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996807" y="4619667"/>
            <a:ext cx="2208573" cy="205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프로젝트 종료일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996807" y="4844587"/>
            <a:ext cx="4564674" cy="2784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996807" y="5142453"/>
            <a:ext cx="2208573" cy="205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검색용 태그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996807" y="5367372"/>
            <a:ext cx="4564674" cy="2784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967111" y="1818990"/>
            <a:ext cx="346665" cy="289482"/>
          </a:xfrm>
          <a:prstGeom prst="rect">
            <a:avLst/>
          </a:prstGeom>
          <a:solidFill>
            <a:srgbClr val="FF9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1</a:t>
            </a:r>
            <a:endParaRPr lang="ko-KR" altLang="en-US" sz="1100" b="1" dirty="0"/>
          </a:p>
        </p:txBody>
      </p:sp>
      <p:sp>
        <p:nvSpPr>
          <p:cNvPr id="60" name="직사각형 59"/>
          <p:cNvSpPr/>
          <p:nvPr/>
        </p:nvSpPr>
        <p:spPr>
          <a:xfrm>
            <a:off x="2598857" y="3067646"/>
            <a:ext cx="346665" cy="289482"/>
          </a:xfrm>
          <a:prstGeom prst="rect">
            <a:avLst/>
          </a:prstGeom>
          <a:solidFill>
            <a:srgbClr val="FF9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42735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5"/>
          <p:cNvSpPr/>
          <p:nvPr/>
        </p:nvSpPr>
        <p:spPr>
          <a:xfrm>
            <a:off x="143339" y="548680"/>
            <a:ext cx="11905323" cy="6144683"/>
          </a:xfrm>
          <a:prstGeom prst="round2SameRect">
            <a:avLst>
              <a:gd name="adj1" fmla="val 0"/>
              <a:gd name="adj2" fmla="val 2405"/>
            </a:avLst>
          </a:prstGeom>
          <a:solidFill>
            <a:schemeClr val="bg1"/>
          </a:solidFill>
          <a:ln>
            <a:noFill/>
          </a:ln>
          <a:effectLst>
            <a:outerShdw dist="254000" dir="5400000" sx="97000" sy="9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143339" y="243880"/>
            <a:ext cx="11905323" cy="304800"/>
          </a:xfrm>
          <a:prstGeom prst="round2SameRect">
            <a:avLst>
              <a:gd name="adj1" fmla="val 44667"/>
              <a:gd name="adj2" fmla="val 0"/>
            </a:avLst>
          </a:prstGeom>
          <a:solidFill>
            <a:srgbClr val="411F42"/>
          </a:solidFill>
          <a:ln>
            <a:noFill/>
          </a:ln>
          <a:effectLst>
            <a:outerShdw dist="76200" dir="16200000" sx="97000" sy="97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35120" y="366664"/>
            <a:ext cx="10613801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76949" y="366664"/>
            <a:ext cx="75276" cy="72000"/>
          </a:xfrm>
          <a:prstGeom prst="ellipse">
            <a:avLst/>
          </a:prstGeom>
          <a:solidFill>
            <a:srgbClr val="FF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66826" y="366664"/>
            <a:ext cx="75276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56703" y="366664"/>
            <a:ext cx="75276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71531" y="626201"/>
            <a:ext cx="7532965" cy="646331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화면구현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사용자 </a:t>
            </a:r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세미나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상세페이지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41" y="587441"/>
            <a:ext cx="723852" cy="723852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299" y="1449855"/>
            <a:ext cx="9211442" cy="50013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917" y="2754246"/>
            <a:ext cx="5086350" cy="17335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>
            <a:stCxn id="7171" idx="1"/>
          </p:cNvCxnSpPr>
          <p:nvPr/>
        </p:nvCxnSpPr>
        <p:spPr>
          <a:xfrm flipH="1">
            <a:off x="5554133" y="3621021"/>
            <a:ext cx="1000784" cy="104411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55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5"/>
          <p:cNvSpPr/>
          <p:nvPr/>
        </p:nvSpPr>
        <p:spPr>
          <a:xfrm>
            <a:off x="143339" y="548680"/>
            <a:ext cx="11905323" cy="6144683"/>
          </a:xfrm>
          <a:prstGeom prst="round2SameRect">
            <a:avLst>
              <a:gd name="adj1" fmla="val 0"/>
              <a:gd name="adj2" fmla="val 2405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dist="254000" dir="5400000" sx="97000" sy="9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143339" y="243880"/>
            <a:ext cx="11905323" cy="304800"/>
          </a:xfrm>
          <a:prstGeom prst="round2SameRect">
            <a:avLst>
              <a:gd name="adj1" fmla="val 44667"/>
              <a:gd name="adj2" fmla="val 0"/>
            </a:avLst>
          </a:prstGeom>
          <a:solidFill>
            <a:srgbClr val="411F42"/>
          </a:solidFill>
          <a:ln>
            <a:noFill/>
          </a:ln>
          <a:effectLst>
            <a:outerShdw dist="76200" dir="16200000" sx="97000" sy="97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35120" y="366664"/>
            <a:ext cx="10613801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76949" y="366664"/>
            <a:ext cx="75276" cy="72000"/>
          </a:xfrm>
          <a:prstGeom prst="ellipse">
            <a:avLst/>
          </a:prstGeom>
          <a:solidFill>
            <a:srgbClr val="FF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66826" y="366664"/>
            <a:ext cx="75276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56703" y="366664"/>
            <a:ext cx="75276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71531" y="626201"/>
            <a:ext cx="7532965" cy="646331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화면구현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사용자 </a:t>
            </a:r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세미나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상세페이지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41" y="587441"/>
            <a:ext cx="723852" cy="723852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683" y="1482564"/>
            <a:ext cx="8206660" cy="51367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096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21409477">
            <a:off x="832975" y="128932"/>
            <a:ext cx="9282799" cy="6218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직사각형 4"/>
          <p:cNvSpPr/>
          <p:nvPr/>
        </p:nvSpPr>
        <p:spPr>
          <a:xfrm>
            <a:off x="472557" y="338598"/>
            <a:ext cx="11617931" cy="6392929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28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/>
          </a:p>
        </p:txBody>
      </p:sp>
      <p:grpSp>
        <p:nvGrpSpPr>
          <p:cNvPr id="2" name="그룹 1"/>
          <p:cNvGrpSpPr/>
          <p:nvPr/>
        </p:nvGrpSpPr>
        <p:grpSpPr>
          <a:xfrm>
            <a:off x="143105" y="68627"/>
            <a:ext cx="768321" cy="6704028"/>
            <a:chOff x="586490" y="739768"/>
            <a:chExt cx="1017302" cy="5420168"/>
          </a:xfrm>
        </p:grpSpPr>
        <p:sp>
          <p:nvSpPr>
            <p:cNvPr id="39" name="자유형 38"/>
            <p:cNvSpPr/>
            <p:nvPr/>
          </p:nvSpPr>
          <p:spPr>
            <a:xfrm rot="10800000">
              <a:off x="586490" y="104137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0" name="자유형 39"/>
            <p:cNvSpPr/>
            <p:nvPr/>
          </p:nvSpPr>
          <p:spPr>
            <a:xfrm rot="10800000">
              <a:off x="754421" y="2816677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54421" y="2614644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586490" y="73976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1844742" y="557711"/>
            <a:ext cx="10084791" cy="64632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화면설계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메이커 스튜디오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–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프로젝트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등록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–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스토리 작성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1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- 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사용자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7805531"/>
              </p:ext>
            </p:extLst>
          </p:nvPr>
        </p:nvGraphicFramePr>
        <p:xfrm>
          <a:off x="9168341" y="1433634"/>
          <a:ext cx="2688299" cy="915066"/>
        </p:xfrm>
        <a:graphic>
          <a:graphicData uri="http://schemas.openxmlformats.org/drawingml/2006/table">
            <a:tbl>
              <a:tblPr firstRow="1" bandRow="1"/>
              <a:tblGrid>
                <a:gridCol w="26882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24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화면코드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0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ht_user_w_MS_proReg_story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081171" y="1433635"/>
            <a:ext cx="7895148" cy="487568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>
              <a:noFill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073232"/>
              </p:ext>
            </p:extLst>
          </p:nvPr>
        </p:nvGraphicFramePr>
        <p:xfrm>
          <a:off x="9168341" y="2479154"/>
          <a:ext cx="2688299" cy="3112437"/>
        </p:xfrm>
        <a:graphic>
          <a:graphicData uri="http://schemas.openxmlformats.org/drawingml/2006/table">
            <a:tbl>
              <a:tblPr firstRow="1" bandRow="1"/>
              <a:tblGrid>
                <a:gridCol w="2805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077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97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+mj-ea"/>
                          <a:ea typeface="+mj-ea"/>
                        </a:rPr>
                        <a:t>#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82320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en-US" altLang="ko-KR" sz="1200" b="1" dirty="0" smtClean="0">
                          <a:latin typeface="+mj-ea"/>
                          <a:ea typeface="+mj-ea"/>
                        </a:rPr>
                        <a:t>*</a:t>
                      </a:r>
                    </a:p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en-US" altLang="ko-KR" sz="1200" dirty="0" smtClean="0"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200" dirty="0" smtClean="0">
                          <a:latin typeface="+mj-ea"/>
                          <a:ea typeface="+mj-ea"/>
                        </a:rPr>
                        <a:t>필수 입력 사항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b="0" i="0" u="none" strike="noStrike" cap="none" dirty="0" smtClean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72" y="557712"/>
            <a:ext cx="667193" cy="66719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168231" y="1520702"/>
            <a:ext cx="7730506" cy="4721207"/>
            <a:chOff x="1168231" y="1520702"/>
            <a:chExt cx="7730506" cy="4721207"/>
          </a:xfrm>
        </p:grpSpPr>
        <p:grpSp>
          <p:nvGrpSpPr>
            <p:cNvPr id="20" name="그룹 19"/>
            <p:cNvGrpSpPr/>
            <p:nvPr/>
          </p:nvGrpSpPr>
          <p:grpSpPr>
            <a:xfrm>
              <a:off x="1168231" y="1520702"/>
              <a:ext cx="7730506" cy="4721207"/>
              <a:chOff x="1168231" y="1520702"/>
              <a:chExt cx="7730506" cy="4721207"/>
            </a:xfrm>
          </p:grpSpPr>
          <p:grpSp>
            <p:nvGrpSpPr>
              <p:cNvPr id="21" name="그룹 20"/>
              <p:cNvGrpSpPr/>
              <p:nvPr/>
            </p:nvGrpSpPr>
            <p:grpSpPr>
              <a:xfrm>
                <a:off x="1168231" y="1520702"/>
                <a:ext cx="7730506" cy="4721207"/>
                <a:chOff x="1168231" y="1520702"/>
                <a:chExt cx="7730506" cy="4721207"/>
              </a:xfrm>
            </p:grpSpPr>
            <p:pic>
              <p:nvPicPr>
                <p:cNvPr id="23" name="그림 22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68231" y="1520702"/>
                  <a:ext cx="7730506" cy="4721207"/>
                </a:xfrm>
                <a:prstGeom prst="rect">
                  <a:avLst/>
                </a:prstGeom>
              </p:spPr>
            </p:pic>
            <p:sp>
              <p:nvSpPr>
                <p:cNvPr id="24" name="직사각형 23"/>
                <p:cNvSpPr/>
                <p:nvPr/>
              </p:nvSpPr>
              <p:spPr>
                <a:xfrm>
                  <a:off x="3410400" y="2785171"/>
                  <a:ext cx="346665" cy="289482"/>
                </a:xfrm>
                <a:prstGeom prst="rect">
                  <a:avLst/>
                </a:prstGeom>
                <a:solidFill>
                  <a:srgbClr val="FF9E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b="1" dirty="0" smtClean="0"/>
                    <a:t>1</a:t>
                  </a:r>
                  <a:endParaRPr lang="ko-KR" altLang="en-US" sz="1100" b="1" dirty="0"/>
                </a:p>
              </p:txBody>
            </p:sp>
            <p:sp>
              <p:nvSpPr>
                <p:cNvPr id="29" name="직사각형 28"/>
                <p:cNvSpPr/>
                <p:nvPr/>
              </p:nvSpPr>
              <p:spPr>
                <a:xfrm>
                  <a:off x="6684434" y="2252133"/>
                  <a:ext cx="1920240" cy="30835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2" name="직사각형 21"/>
              <p:cNvSpPr/>
              <p:nvPr/>
            </p:nvSpPr>
            <p:spPr>
              <a:xfrm>
                <a:off x="2684462" y="3528320"/>
                <a:ext cx="1227137" cy="4171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700" dirty="0">
                  <a:solidFill>
                    <a:srgbClr val="969696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2990850" y="3103552"/>
              <a:ext cx="196849" cy="1344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700" dirty="0">
                <a:solidFill>
                  <a:srgbClr val="96969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253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21409477">
            <a:off x="832975" y="128932"/>
            <a:ext cx="9282799" cy="6218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직사각형 4"/>
          <p:cNvSpPr/>
          <p:nvPr/>
        </p:nvSpPr>
        <p:spPr>
          <a:xfrm>
            <a:off x="472557" y="338598"/>
            <a:ext cx="11617931" cy="6392929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28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/>
          </a:p>
        </p:txBody>
      </p:sp>
      <p:grpSp>
        <p:nvGrpSpPr>
          <p:cNvPr id="2" name="그룹 1"/>
          <p:cNvGrpSpPr/>
          <p:nvPr/>
        </p:nvGrpSpPr>
        <p:grpSpPr>
          <a:xfrm>
            <a:off x="143105" y="68627"/>
            <a:ext cx="768321" cy="6704028"/>
            <a:chOff x="586490" y="739768"/>
            <a:chExt cx="1017302" cy="5420168"/>
          </a:xfrm>
        </p:grpSpPr>
        <p:sp>
          <p:nvSpPr>
            <p:cNvPr id="39" name="자유형 38"/>
            <p:cNvSpPr/>
            <p:nvPr/>
          </p:nvSpPr>
          <p:spPr>
            <a:xfrm rot="10800000">
              <a:off x="586490" y="104137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0" name="자유형 39"/>
            <p:cNvSpPr/>
            <p:nvPr/>
          </p:nvSpPr>
          <p:spPr>
            <a:xfrm rot="10800000">
              <a:off x="754421" y="2816677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54421" y="2614644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586490" y="73976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1844742" y="557711"/>
            <a:ext cx="10084791" cy="64632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화면설계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메이커 스튜디오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메이커 등록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등록완료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 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사용자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490064"/>
              </p:ext>
            </p:extLst>
          </p:nvPr>
        </p:nvGraphicFramePr>
        <p:xfrm>
          <a:off x="9168341" y="1433634"/>
          <a:ext cx="2688299" cy="915066"/>
        </p:xfrm>
        <a:graphic>
          <a:graphicData uri="http://schemas.openxmlformats.org/drawingml/2006/table">
            <a:tbl>
              <a:tblPr firstRow="1" bandRow="1"/>
              <a:tblGrid>
                <a:gridCol w="26882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24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화면코드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0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kern="12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ht_user_w_MS_makerReg_done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081171" y="1433635"/>
            <a:ext cx="7895148" cy="487568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>
              <a:noFill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440806"/>
              </p:ext>
            </p:extLst>
          </p:nvPr>
        </p:nvGraphicFramePr>
        <p:xfrm>
          <a:off x="9168341" y="2479154"/>
          <a:ext cx="2688299" cy="3732544"/>
        </p:xfrm>
        <a:graphic>
          <a:graphicData uri="http://schemas.openxmlformats.org/drawingml/2006/table">
            <a:tbl>
              <a:tblPr firstRow="1" bandRow="1"/>
              <a:tblGrid>
                <a:gridCol w="2805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077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97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+mj-ea"/>
                          <a:ea typeface="+mj-ea"/>
                        </a:rPr>
                        <a:t>#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82320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ko-KR" altLang="en-US" sz="1200" b="1" dirty="0" smtClean="0">
                          <a:latin typeface="+mj-ea"/>
                          <a:ea typeface="+mj-ea"/>
                        </a:rPr>
                        <a:t>메이커 스튜디오 메뉴</a:t>
                      </a:r>
                      <a:endParaRPr lang="en-US" altLang="ko-KR" sz="1200" b="1" dirty="0" smtClean="0">
                        <a:latin typeface="+mj-ea"/>
                        <a:ea typeface="+mj-ea"/>
                      </a:endParaRPr>
                    </a:p>
                    <a:p>
                      <a:pPr marL="171450" indent="-171450" algn="l" latinLnBrk="0">
                        <a:lnSpc>
                          <a:spcPts val="1300"/>
                        </a:lnSpc>
                        <a:buFontTx/>
                        <a:buChar char="-"/>
                      </a:pPr>
                      <a:r>
                        <a:rPr lang="ko-KR" altLang="en-US" sz="1200" b="0" dirty="0" smtClean="0">
                          <a:latin typeface="+mj-ea"/>
                          <a:ea typeface="+mj-ea"/>
                        </a:rPr>
                        <a:t>현 페이지 비활성화</a:t>
                      </a:r>
                      <a:endParaRPr lang="ko-KR" altLang="en-US" sz="1200" b="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0"/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ko-KR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나가기</a:t>
                      </a:r>
                      <a:endParaRPr lang="en-US" altLang="ko-KR" sz="12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171450" indent="-171450" algn="l" latinLnBrk="0">
                        <a:lnSpc>
                          <a:spcPts val="1300"/>
                        </a:lnSpc>
                        <a:buFontTx/>
                        <a:buChar char="-"/>
                      </a:pPr>
                      <a:r>
                        <a:rPr lang="ko-KR" altLang="en-US" sz="1200" b="0" kern="12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모달창에서</a:t>
                      </a:r>
                      <a:r>
                        <a:rPr lang="ko-KR" altLang="en-US" sz="1200" b="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kern="12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컨펌</a:t>
                      </a:r>
                      <a:r>
                        <a:rPr lang="ko-KR" altLang="en-US" sz="1200" b="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후 메인 진입 화면으로 이동</a:t>
                      </a:r>
                      <a:endParaRPr lang="ko-KR" altLang="en-US" sz="1200" b="0" i="0" u="none" strike="noStrike" cap="none" dirty="0" smtClean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0"/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b="0" i="0" u="none" strike="noStrike" cap="none" dirty="0" smtClean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0"/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b="0" i="0" u="none" strike="noStrike" cap="none" dirty="0" smtClean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0"/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72" y="557712"/>
            <a:ext cx="667193" cy="667193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1111651" y="1785674"/>
            <a:ext cx="7813426" cy="4324008"/>
            <a:chOff x="4116107" y="1040492"/>
            <a:chExt cx="7813426" cy="4324008"/>
          </a:xfrm>
        </p:grpSpPr>
        <p:grpSp>
          <p:nvGrpSpPr>
            <p:cNvPr id="10" name="그룹 9"/>
            <p:cNvGrpSpPr/>
            <p:nvPr/>
          </p:nvGrpSpPr>
          <p:grpSpPr>
            <a:xfrm>
              <a:off x="4116107" y="1040492"/>
              <a:ext cx="7813426" cy="4324008"/>
              <a:chOff x="4116107" y="1040492"/>
              <a:chExt cx="7813426" cy="4324008"/>
            </a:xfrm>
          </p:grpSpPr>
          <p:grpSp>
            <p:nvGrpSpPr>
              <p:cNvPr id="3" name="그룹 2"/>
              <p:cNvGrpSpPr/>
              <p:nvPr/>
            </p:nvGrpSpPr>
            <p:grpSpPr>
              <a:xfrm>
                <a:off x="4116107" y="1040492"/>
                <a:ext cx="7813426" cy="4324007"/>
                <a:chOff x="2445181" y="2295985"/>
                <a:chExt cx="6316397" cy="4324007"/>
              </a:xfrm>
            </p:grpSpPr>
            <p:sp>
              <p:nvSpPr>
                <p:cNvPr id="35" name="직사각형 34"/>
                <p:cNvSpPr/>
                <p:nvPr/>
              </p:nvSpPr>
              <p:spPr>
                <a:xfrm>
                  <a:off x="2445181" y="2295985"/>
                  <a:ext cx="6316397" cy="432400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직사각형 35"/>
                <p:cNvSpPr/>
                <p:nvPr/>
              </p:nvSpPr>
              <p:spPr>
                <a:xfrm>
                  <a:off x="2453634" y="2295986"/>
                  <a:ext cx="1262995" cy="731366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400" b="1" dirty="0" err="1" smtClean="0"/>
                    <a:t>이젠의</a:t>
                  </a:r>
                  <a:endParaRPr lang="en-US" altLang="ko-KR" sz="1400" b="1" dirty="0"/>
                </a:p>
                <a:p>
                  <a:r>
                    <a:rPr lang="ko-KR" altLang="en-US" sz="1400" b="1" dirty="0" smtClean="0"/>
                    <a:t>프로젝트</a:t>
                  </a:r>
                  <a:endParaRPr lang="ko-KR" altLang="en-US" sz="1400" b="1" dirty="0"/>
                </a:p>
              </p:txBody>
            </p:sp>
          </p:grpSp>
          <p:sp>
            <p:nvSpPr>
              <p:cNvPr id="44" name="직사각형 43"/>
              <p:cNvSpPr/>
              <p:nvPr/>
            </p:nvSpPr>
            <p:spPr>
              <a:xfrm>
                <a:off x="4122875" y="1772418"/>
                <a:ext cx="1562333" cy="359208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44000" rIns="0" rtlCol="0" anchor="t" anchorCtr="0"/>
              <a:lstStyle/>
              <a:p>
                <a:r>
                  <a:rPr lang="ko-KR" altLang="en-US" sz="1000" b="1" dirty="0" err="1" smtClean="0"/>
                  <a:t>펀딩</a:t>
                </a:r>
                <a:r>
                  <a:rPr lang="ko-KR" altLang="en-US" sz="1000" b="1" dirty="0" smtClean="0"/>
                  <a:t> 준비</a:t>
                </a:r>
                <a:endParaRPr lang="en-US" altLang="ko-KR" sz="1000" b="1" dirty="0" smtClean="0"/>
              </a:p>
              <a:p>
                <a:endParaRPr lang="en-US" altLang="ko-KR" sz="1000" b="1" dirty="0" smtClean="0"/>
              </a:p>
              <a:p>
                <a:r>
                  <a:rPr lang="en-US" altLang="ko-KR" sz="1000" b="1" dirty="0"/>
                  <a:t> </a:t>
                </a:r>
                <a:r>
                  <a:rPr lang="en-US" altLang="ko-KR" sz="1000" b="1" dirty="0" smtClean="0"/>
                  <a:t> </a:t>
                </a:r>
                <a:r>
                  <a:rPr lang="ko-KR" altLang="en-US" sz="1000" b="1" dirty="0" smtClean="0"/>
                  <a:t>기본 요건</a:t>
                </a:r>
                <a:endParaRPr lang="en-US" altLang="ko-KR" sz="1000" b="1" dirty="0" smtClean="0"/>
              </a:p>
              <a:p>
                <a:r>
                  <a:rPr lang="en-US" altLang="ko-KR" sz="1000" b="1" dirty="0"/>
                  <a:t> </a:t>
                </a:r>
                <a:r>
                  <a:rPr lang="en-US" altLang="ko-KR" sz="1000" b="1" dirty="0" smtClean="0"/>
                  <a:t> </a:t>
                </a:r>
                <a:r>
                  <a:rPr lang="ko-KR" altLang="en-US" sz="1000" b="1" dirty="0" smtClean="0"/>
                  <a:t>기본 정보</a:t>
                </a:r>
                <a:endParaRPr lang="en-US" altLang="ko-KR" sz="1000" b="1" dirty="0"/>
              </a:p>
              <a:p>
                <a:r>
                  <a:rPr lang="en-US" altLang="ko-KR" sz="1000" b="1" dirty="0" smtClean="0"/>
                  <a:t>  </a:t>
                </a:r>
                <a:r>
                  <a:rPr lang="ko-KR" altLang="en-US" sz="1000" b="1" dirty="0" smtClean="0"/>
                  <a:t>스토리 작성</a:t>
                </a:r>
                <a:endParaRPr lang="en-US" altLang="ko-KR" sz="1000" b="1" dirty="0" smtClean="0"/>
              </a:p>
              <a:p>
                <a:r>
                  <a:rPr lang="en-US" altLang="ko-KR" sz="1000" b="1" dirty="0"/>
                  <a:t> </a:t>
                </a:r>
                <a:r>
                  <a:rPr lang="en-US" altLang="ko-KR" sz="1000" b="1" dirty="0" smtClean="0"/>
                  <a:t> </a:t>
                </a:r>
                <a:r>
                  <a:rPr lang="ko-KR" altLang="en-US" sz="1000" b="1" dirty="0" err="1" smtClean="0"/>
                  <a:t>리워드</a:t>
                </a:r>
                <a:r>
                  <a:rPr lang="ko-KR" altLang="en-US" sz="1000" b="1" dirty="0" smtClean="0"/>
                  <a:t> 설계</a:t>
                </a:r>
                <a:endParaRPr lang="en-US" altLang="ko-KR" sz="1000" b="1" dirty="0" smtClean="0"/>
              </a:p>
              <a:p>
                <a:r>
                  <a:rPr lang="en-US" altLang="ko-KR" sz="1000" b="1" dirty="0" smtClean="0"/>
                  <a:t>  </a:t>
                </a:r>
                <a:r>
                  <a:rPr lang="ko-KR" altLang="en-US" sz="1000" b="1" dirty="0" smtClean="0"/>
                  <a:t>위험요인 및 정책</a:t>
                </a:r>
                <a:endParaRPr lang="en-US" altLang="ko-KR" sz="1000" b="1" dirty="0" smtClean="0"/>
              </a:p>
              <a:p>
                <a:r>
                  <a:rPr lang="en-US" altLang="ko-KR" sz="1000" b="1" dirty="0"/>
                  <a:t> </a:t>
                </a:r>
                <a:r>
                  <a:rPr lang="en-US" altLang="ko-KR" sz="1000" b="1" dirty="0" smtClean="0"/>
                  <a:t> </a:t>
                </a:r>
                <a:r>
                  <a:rPr lang="ko-KR" altLang="en-US" sz="1000" b="1" dirty="0" smtClean="0"/>
                  <a:t>메이커 정보</a:t>
                </a:r>
                <a:endParaRPr lang="en-US" altLang="ko-KR" sz="1000" b="1" dirty="0" smtClean="0"/>
              </a:p>
              <a:p>
                <a:endParaRPr lang="ko-KR" altLang="en-US" sz="1000" b="1" dirty="0" smtClean="0"/>
              </a:p>
              <a:p>
                <a:r>
                  <a:rPr lang="ko-KR" altLang="en-US" sz="1000" b="1" dirty="0" smtClean="0"/>
                  <a:t>프로젝트 문의 관리</a:t>
                </a:r>
                <a:r>
                  <a:rPr lang="en-US" altLang="ko-KR" sz="1000" b="1" dirty="0" smtClean="0"/>
                  <a:t>	</a:t>
                </a:r>
                <a:endParaRPr lang="ko-KR" altLang="en-US" sz="1000" b="1" dirty="0"/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5685208" y="1048278"/>
              <a:ext cx="6244325" cy="4307429"/>
              <a:chOff x="1934308" y="1537914"/>
              <a:chExt cx="6244325" cy="4407424"/>
            </a:xfrm>
          </p:grpSpPr>
          <p:sp>
            <p:nvSpPr>
              <p:cNvPr id="46" name="직사각형 45"/>
              <p:cNvSpPr/>
              <p:nvPr/>
            </p:nvSpPr>
            <p:spPr>
              <a:xfrm>
                <a:off x="1934308" y="1537914"/>
                <a:ext cx="6244325" cy="44074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7" name="그룹 46"/>
              <p:cNvGrpSpPr/>
              <p:nvPr/>
            </p:nvGrpSpPr>
            <p:grpSpPr>
              <a:xfrm>
                <a:off x="2255223" y="2067825"/>
                <a:ext cx="4020252" cy="852411"/>
                <a:chOff x="2255223" y="2067825"/>
                <a:chExt cx="4020252" cy="852411"/>
              </a:xfrm>
            </p:grpSpPr>
            <p:sp>
              <p:nvSpPr>
                <p:cNvPr id="56" name="직사각형 55"/>
                <p:cNvSpPr/>
                <p:nvPr/>
              </p:nvSpPr>
              <p:spPr>
                <a:xfrm>
                  <a:off x="2255223" y="2067825"/>
                  <a:ext cx="4020252" cy="28746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b="1" dirty="0" err="1" smtClean="0">
                      <a:solidFill>
                        <a:schemeClr val="tx1"/>
                      </a:solidFill>
                    </a:rPr>
                    <a:t>이젠님</a:t>
                  </a:r>
                  <a:r>
                    <a:rPr lang="en-US" altLang="ko-KR" b="1" dirty="0" smtClean="0">
                      <a:solidFill>
                        <a:schemeClr val="tx1"/>
                      </a:solidFill>
                    </a:rPr>
                    <a:t>, </a:t>
                  </a:r>
                  <a:r>
                    <a:rPr lang="ko-KR" altLang="en-US" b="1" dirty="0" smtClean="0">
                      <a:solidFill>
                        <a:schemeClr val="tx1"/>
                      </a:solidFill>
                    </a:rPr>
                    <a:t>반갑습니다</a:t>
                  </a:r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직사각형 56"/>
                <p:cNvSpPr/>
                <p:nvPr/>
              </p:nvSpPr>
              <p:spPr>
                <a:xfrm>
                  <a:off x="2255223" y="2700498"/>
                  <a:ext cx="2133419" cy="2197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000" b="1" dirty="0" smtClean="0">
                      <a:solidFill>
                        <a:schemeClr val="tx1"/>
                      </a:solidFill>
                    </a:rPr>
                    <a:t>시작해 볼까요</a:t>
                  </a:r>
                  <a:r>
                    <a:rPr lang="en-US" altLang="ko-KR" sz="1000" b="1" dirty="0" smtClean="0">
                      <a:solidFill>
                        <a:schemeClr val="tx1"/>
                      </a:solidFill>
                    </a:rPr>
                    <a:t>??</a:t>
                  </a:r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69" name="직사각형 68"/>
          <p:cNvSpPr/>
          <p:nvPr/>
        </p:nvSpPr>
        <p:spPr>
          <a:xfrm>
            <a:off x="774149" y="2160244"/>
            <a:ext cx="346665" cy="289482"/>
          </a:xfrm>
          <a:prstGeom prst="rect">
            <a:avLst/>
          </a:prstGeom>
          <a:solidFill>
            <a:srgbClr val="FF9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1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19479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21409477">
            <a:off x="832975" y="128932"/>
            <a:ext cx="9282799" cy="6218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직사각형 4"/>
          <p:cNvSpPr/>
          <p:nvPr/>
        </p:nvSpPr>
        <p:spPr>
          <a:xfrm>
            <a:off x="472557" y="338598"/>
            <a:ext cx="11617931" cy="6392929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28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/>
          </a:p>
        </p:txBody>
      </p:sp>
      <p:grpSp>
        <p:nvGrpSpPr>
          <p:cNvPr id="2" name="그룹 1"/>
          <p:cNvGrpSpPr/>
          <p:nvPr/>
        </p:nvGrpSpPr>
        <p:grpSpPr>
          <a:xfrm>
            <a:off x="143105" y="68627"/>
            <a:ext cx="768321" cy="6704028"/>
            <a:chOff x="586490" y="739768"/>
            <a:chExt cx="1017302" cy="5420168"/>
          </a:xfrm>
        </p:grpSpPr>
        <p:sp>
          <p:nvSpPr>
            <p:cNvPr id="39" name="자유형 38"/>
            <p:cNvSpPr/>
            <p:nvPr/>
          </p:nvSpPr>
          <p:spPr>
            <a:xfrm rot="10800000">
              <a:off x="586490" y="104137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0" name="자유형 39"/>
            <p:cNvSpPr/>
            <p:nvPr/>
          </p:nvSpPr>
          <p:spPr>
            <a:xfrm rot="10800000">
              <a:off x="754421" y="2816677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54421" y="2614644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586490" y="73976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1844742" y="557711"/>
            <a:ext cx="10084791" cy="64632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화면설계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메이커 스튜디오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–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프로젝트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등록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–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스토리 작성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2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- 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사용자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291924"/>
              </p:ext>
            </p:extLst>
          </p:nvPr>
        </p:nvGraphicFramePr>
        <p:xfrm>
          <a:off x="9168341" y="1433634"/>
          <a:ext cx="2688299" cy="915066"/>
        </p:xfrm>
        <a:graphic>
          <a:graphicData uri="http://schemas.openxmlformats.org/drawingml/2006/table">
            <a:tbl>
              <a:tblPr firstRow="1" bandRow="1"/>
              <a:tblGrid>
                <a:gridCol w="26882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24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화면코드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05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ht_user_w_MS_proReg_story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081171" y="1433635"/>
            <a:ext cx="7895148" cy="487568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>
              <a:noFill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662549"/>
              </p:ext>
            </p:extLst>
          </p:nvPr>
        </p:nvGraphicFramePr>
        <p:xfrm>
          <a:off x="9168341" y="2479154"/>
          <a:ext cx="2688299" cy="3112437"/>
        </p:xfrm>
        <a:graphic>
          <a:graphicData uri="http://schemas.openxmlformats.org/drawingml/2006/table">
            <a:tbl>
              <a:tblPr firstRow="1" bandRow="1"/>
              <a:tblGrid>
                <a:gridCol w="2805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077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97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+mj-ea"/>
                          <a:ea typeface="+mj-ea"/>
                        </a:rPr>
                        <a:t>#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82320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ko-KR" altLang="en-US" sz="1200" b="1" dirty="0" smtClean="0">
                          <a:latin typeface="+mj-ea"/>
                          <a:ea typeface="+mj-ea"/>
                        </a:rPr>
                        <a:t>프로젝트 스토리</a:t>
                      </a:r>
                      <a:endParaRPr lang="en-US" altLang="ko-KR" sz="1200" b="1" dirty="0" smtClean="0">
                        <a:latin typeface="+mj-ea"/>
                        <a:ea typeface="+mj-ea"/>
                      </a:endParaRPr>
                    </a:p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en-US" altLang="ko-KR" sz="1200" dirty="0" smtClean="0"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200" dirty="0" smtClean="0">
                          <a:latin typeface="+mj-ea"/>
                          <a:ea typeface="+mj-ea"/>
                        </a:rPr>
                        <a:t>프로젝트</a:t>
                      </a:r>
                      <a:r>
                        <a:rPr lang="ko-KR" altLang="en-US" sz="1200" baseline="0" dirty="0" smtClean="0">
                          <a:latin typeface="+mj-ea"/>
                          <a:ea typeface="+mj-ea"/>
                        </a:rPr>
                        <a:t> 관련 상세 내용 입력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b="0" i="0" u="none" strike="noStrike" cap="none" dirty="0" smtClean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72" y="557712"/>
            <a:ext cx="667193" cy="667193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2065164" y="1507943"/>
            <a:ext cx="5927161" cy="4727067"/>
            <a:chOff x="1168231" y="1514842"/>
            <a:chExt cx="7313792" cy="6149821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8231" y="1514842"/>
              <a:ext cx="7226732" cy="425843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8232" y="5771322"/>
              <a:ext cx="7313791" cy="1893341"/>
            </a:xfrm>
            <a:prstGeom prst="rect">
              <a:avLst/>
            </a:prstGeom>
          </p:spPr>
        </p:pic>
      </p:grpSp>
      <p:sp>
        <p:nvSpPr>
          <p:cNvPr id="28" name="직사각형 27"/>
          <p:cNvSpPr/>
          <p:nvPr/>
        </p:nvSpPr>
        <p:spPr>
          <a:xfrm>
            <a:off x="3063735" y="3167631"/>
            <a:ext cx="346665" cy="289482"/>
          </a:xfrm>
          <a:prstGeom prst="rect">
            <a:avLst/>
          </a:prstGeom>
          <a:solidFill>
            <a:srgbClr val="FF9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1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71856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21409477">
            <a:off x="832975" y="128932"/>
            <a:ext cx="9282799" cy="6218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직사각형 4"/>
          <p:cNvSpPr/>
          <p:nvPr/>
        </p:nvSpPr>
        <p:spPr>
          <a:xfrm>
            <a:off x="472557" y="338598"/>
            <a:ext cx="11617931" cy="6392929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28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/>
          </a:p>
        </p:txBody>
      </p:sp>
      <p:grpSp>
        <p:nvGrpSpPr>
          <p:cNvPr id="2" name="그룹 1"/>
          <p:cNvGrpSpPr/>
          <p:nvPr/>
        </p:nvGrpSpPr>
        <p:grpSpPr>
          <a:xfrm>
            <a:off x="143105" y="68627"/>
            <a:ext cx="768321" cy="6704028"/>
            <a:chOff x="586490" y="739768"/>
            <a:chExt cx="1017302" cy="5420168"/>
          </a:xfrm>
        </p:grpSpPr>
        <p:sp>
          <p:nvSpPr>
            <p:cNvPr id="39" name="자유형 38"/>
            <p:cNvSpPr/>
            <p:nvPr/>
          </p:nvSpPr>
          <p:spPr>
            <a:xfrm rot="10800000">
              <a:off x="586490" y="104137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0" name="자유형 39"/>
            <p:cNvSpPr/>
            <p:nvPr/>
          </p:nvSpPr>
          <p:spPr>
            <a:xfrm rot="10800000">
              <a:off x="754421" y="2816677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54421" y="2614644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586490" y="73976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1844742" y="557711"/>
            <a:ext cx="10084791" cy="64632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화면설계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메이커 스튜디오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–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프로젝트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등록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–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스토리 작성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3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- 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사용자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72" y="557712"/>
            <a:ext cx="667193" cy="667193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301807" y="1559975"/>
            <a:ext cx="11529216" cy="4888365"/>
            <a:chOff x="1163955" y="1553083"/>
            <a:chExt cx="12032029" cy="5237745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8231" y="1553083"/>
              <a:ext cx="2919138" cy="3071080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3955" y="4623763"/>
              <a:ext cx="2923414" cy="1189654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74429" y="1553083"/>
              <a:ext cx="2923414" cy="2540091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70153" y="4107882"/>
              <a:ext cx="2927690" cy="2682946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84903" y="1553083"/>
              <a:ext cx="2913547" cy="2794252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84904" y="4347336"/>
              <a:ext cx="2913546" cy="2041776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270398" y="1553083"/>
              <a:ext cx="2925586" cy="1084405"/>
            </a:xfrm>
            <a:prstGeom prst="rect">
              <a:avLst/>
            </a:prstGeom>
          </p:spPr>
        </p:pic>
      </p:grp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790194"/>
              </p:ext>
            </p:extLst>
          </p:nvPr>
        </p:nvGraphicFramePr>
        <p:xfrm>
          <a:off x="9241234" y="3070787"/>
          <a:ext cx="2688299" cy="915066"/>
        </p:xfrm>
        <a:graphic>
          <a:graphicData uri="http://schemas.openxmlformats.org/drawingml/2006/table">
            <a:tbl>
              <a:tblPr firstRow="1" bandRow="1"/>
              <a:tblGrid>
                <a:gridCol w="26882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24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화면코드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05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ht_user_w_MS_proReg_story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329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5"/>
          <p:cNvSpPr/>
          <p:nvPr/>
        </p:nvSpPr>
        <p:spPr>
          <a:xfrm>
            <a:off x="143339" y="548680"/>
            <a:ext cx="11905323" cy="6144683"/>
          </a:xfrm>
          <a:prstGeom prst="round2SameRect">
            <a:avLst>
              <a:gd name="adj1" fmla="val 0"/>
              <a:gd name="adj2" fmla="val 2405"/>
            </a:avLst>
          </a:prstGeom>
          <a:solidFill>
            <a:schemeClr val="bg1"/>
          </a:solidFill>
          <a:ln>
            <a:noFill/>
          </a:ln>
          <a:effectLst>
            <a:outerShdw dist="254000" dir="5400000" sx="97000" sy="9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143339" y="243880"/>
            <a:ext cx="11905323" cy="304800"/>
          </a:xfrm>
          <a:prstGeom prst="round2SameRect">
            <a:avLst>
              <a:gd name="adj1" fmla="val 44667"/>
              <a:gd name="adj2" fmla="val 0"/>
            </a:avLst>
          </a:prstGeom>
          <a:solidFill>
            <a:srgbClr val="411F42"/>
          </a:solidFill>
          <a:ln>
            <a:noFill/>
          </a:ln>
          <a:effectLst>
            <a:outerShdw dist="76200" dir="16200000" sx="97000" sy="97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35120" y="366664"/>
            <a:ext cx="10613801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76949" y="366664"/>
            <a:ext cx="75276" cy="72000"/>
          </a:xfrm>
          <a:prstGeom prst="ellipse">
            <a:avLst/>
          </a:prstGeom>
          <a:solidFill>
            <a:srgbClr val="FF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66826" y="366664"/>
            <a:ext cx="75276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56703" y="366664"/>
            <a:ext cx="75276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71531" y="626201"/>
            <a:ext cx="7532965" cy="646331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화면구현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사용자 </a:t>
            </a:r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세미나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상세페이지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41" y="587441"/>
            <a:ext cx="723852" cy="723852"/>
          </a:xfrm>
          <a:prstGeom prst="rect">
            <a:avLst/>
          </a:prstGeom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266" y="1421361"/>
            <a:ext cx="8798943" cy="5203799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960" y="746167"/>
            <a:ext cx="3019425" cy="27336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960" y="1908675"/>
            <a:ext cx="5495396" cy="157116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020" y="746167"/>
            <a:ext cx="3019425" cy="27336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020" y="1908675"/>
            <a:ext cx="5495396" cy="157116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>
            <a:stCxn id="15" idx="2"/>
          </p:cNvCxnSpPr>
          <p:nvPr/>
        </p:nvCxnSpPr>
        <p:spPr>
          <a:xfrm>
            <a:off x="4349733" y="3479842"/>
            <a:ext cx="1170534" cy="146469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5520267" y="3479842"/>
            <a:ext cx="719694" cy="146469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85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21409477">
            <a:off x="832975" y="128932"/>
            <a:ext cx="9282799" cy="6218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직사각형 4"/>
          <p:cNvSpPr/>
          <p:nvPr/>
        </p:nvSpPr>
        <p:spPr>
          <a:xfrm>
            <a:off x="472557" y="338598"/>
            <a:ext cx="11617931" cy="6392929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28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/>
          </a:p>
        </p:txBody>
      </p:sp>
      <p:grpSp>
        <p:nvGrpSpPr>
          <p:cNvPr id="2" name="그룹 1"/>
          <p:cNvGrpSpPr/>
          <p:nvPr/>
        </p:nvGrpSpPr>
        <p:grpSpPr>
          <a:xfrm>
            <a:off x="143105" y="68627"/>
            <a:ext cx="768321" cy="6704028"/>
            <a:chOff x="586490" y="739768"/>
            <a:chExt cx="1017302" cy="5420168"/>
          </a:xfrm>
        </p:grpSpPr>
        <p:sp>
          <p:nvSpPr>
            <p:cNvPr id="39" name="자유형 38"/>
            <p:cNvSpPr/>
            <p:nvPr/>
          </p:nvSpPr>
          <p:spPr>
            <a:xfrm rot="10800000">
              <a:off x="586490" y="104137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0" name="자유형 39"/>
            <p:cNvSpPr/>
            <p:nvPr/>
          </p:nvSpPr>
          <p:spPr>
            <a:xfrm rot="10800000">
              <a:off x="754421" y="2816677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54421" y="2614644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586490" y="73976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1844742" y="557711"/>
            <a:ext cx="10084791" cy="64632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화면설계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메이커 스튜디오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–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프로젝트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등록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– </a:t>
            </a:r>
            <a:r>
              <a:rPr lang="ko-KR" alt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리워드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설계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1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- 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사용자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651352"/>
              </p:ext>
            </p:extLst>
          </p:nvPr>
        </p:nvGraphicFramePr>
        <p:xfrm>
          <a:off x="9168341" y="1433634"/>
          <a:ext cx="2688299" cy="915066"/>
        </p:xfrm>
        <a:graphic>
          <a:graphicData uri="http://schemas.openxmlformats.org/drawingml/2006/table">
            <a:tbl>
              <a:tblPr firstRow="1" bandRow="1"/>
              <a:tblGrid>
                <a:gridCol w="26882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24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화면코드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0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ht_user_w_MS_proReg_reward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081171" y="1433635"/>
            <a:ext cx="7895148" cy="487568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>
              <a:noFill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777237"/>
              </p:ext>
            </p:extLst>
          </p:nvPr>
        </p:nvGraphicFramePr>
        <p:xfrm>
          <a:off x="9168341" y="2479154"/>
          <a:ext cx="2688299" cy="3112437"/>
        </p:xfrm>
        <a:graphic>
          <a:graphicData uri="http://schemas.openxmlformats.org/drawingml/2006/table">
            <a:tbl>
              <a:tblPr firstRow="1" bandRow="1"/>
              <a:tblGrid>
                <a:gridCol w="2805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077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97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+mj-ea"/>
                          <a:ea typeface="+mj-ea"/>
                        </a:rPr>
                        <a:t>#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82320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ko-KR" altLang="en-US" sz="1200" b="1" dirty="0" smtClean="0">
                          <a:latin typeface="+mj-ea"/>
                          <a:ea typeface="+mj-ea"/>
                        </a:rPr>
                        <a:t>추가하기</a:t>
                      </a:r>
                      <a:endParaRPr lang="en-US" altLang="ko-KR" sz="1200" b="1" dirty="0" smtClean="0">
                        <a:latin typeface="+mj-ea"/>
                        <a:ea typeface="+mj-ea"/>
                      </a:endParaRPr>
                    </a:p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en-US" altLang="ko-KR" sz="1200" dirty="0" smtClean="0"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200" dirty="0" smtClean="0">
                          <a:latin typeface="+mj-ea"/>
                          <a:ea typeface="+mj-ea"/>
                        </a:rPr>
                        <a:t>버튼 </a:t>
                      </a:r>
                      <a:r>
                        <a:rPr lang="ko-KR" altLang="en-US" sz="1200" dirty="0" err="1" smtClean="0">
                          <a:latin typeface="+mj-ea"/>
                          <a:ea typeface="+mj-ea"/>
                        </a:rPr>
                        <a:t>클릭시</a:t>
                      </a:r>
                      <a:r>
                        <a:rPr lang="ko-KR" altLang="en-US" sz="1200" dirty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200" dirty="0" err="1" smtClean="0">
                          <a:latin typeface="+mj-ea"/>
                          <a:ea typeface="+mj-ea"/>
                        </a:rPr>
                        <a:t>리워드</a:t>
                      </a:r>
                      <a:r>
                        <a:rPr lang="ko-KR" altLang="en-US" sz="1200" dirty="0" smtClean="0">
                          <a:latin typeface="+mj-ea"/>
                          <a:ea typeface="+mj-ea"/>
                        </a:rPr>
                        <a:t> 입력 </a:t>
                      </a:r>
                      <a:r>
                        <a:rPr lang="ko-KR" altLang="en-US" sz="1200" dirty="0" err="1" smtClean="0">
                          <a:latin typeface="+mj-ea"/>
                          <a:ea typeface="+mj-ea"/>
                        </a:rPr>
                        <a:t>모달창</a:t>
                      </a:r>
                      <a:r>
                        <a:rPr lang="ko-KR" altLang="en-US" sz="1200" dirty="0" smtClean="0">
                          <a:latin typeface="+mj-ea"/>
                          <a:ea typeface="+mj-ea"/>
                        </a:rPr>
                        <a:t> 호출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b="0" i="0" u="none" strike="noStrike" cap="none" dirty="0" smtClean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72" y="557712"/>
            <a:ext cx="667193" cy="667193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1285105" y="1509130"/>
            <a:ext cx="7487279" cy="4732779"/>
            <a:chOff x="1285105" y="1509130"/>
            <a:chExt cx="7487279" cy="4732779"/>
          </a:xfrm>
        </p:grpSpPr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5105" y="1509130"/>
              <a:ext cx="7487279" cy="47327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6582834" y="2269066"/>
              <a:ext cx="1926166" cy="9689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582834" y="4705071"/>
              <a:ext cx="2189550" cy="1536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834667" y="4774838"/>
              <a:ext cx="346665" cy="289482"/>
            </a:xfrm>
            <a:prstGeom prst="rect">
              <a:avLst/>
            </a:prstGeom>
            <a:solidFill>
              <a:srgbClr val="FF9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/>
                <a:t>1</a:t>
              </a:r>
              <a:endParaRPr lang="ko-KR" altLang="en-US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6570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21409477">
            <a:off x="832975" y="128932"/>
            <a:ext cx="9282799" cy="6218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직사각형 4"/>
          <p:cNvSpPr/>
          <p:nvPr/>
        </p:nvSpPr>
        <p:spPr>
          <a:xfrm>
            <a:off x="472557" y="338598"/>
            <a:ext cx="11617931" cy="6392929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28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/>
          </a:p>
        </p:txBody>
      </p:sp>
      <p:grpSp>
        <p:nvGrpSpPr>
          <p:cNvPr id="2" name="그룹 1"/>
          <p:cNvGrpSpPr/>
          <p:nvPr/>
        </p:nvGrpSpPr>
        <p:grpSpPr>
          <a:xfrm>
            <a:off x="143105" y="68627"/>
            <a:ext cx="768321" cy="6704028"/>
            <a:chOff x="586490" y="739768"/>
            <a:chExt cx="1017302" cy="5420168"/>
          </a:xfrm>
        </p:grpSpPr>
        <p:sp>
          <p:nvSpPr>
            <p:cNvPr id="39" name="자유형 38"/>
            <p:cNvSpPr/>
            <p:nvPr/>
          </p:nvSpPr>
          <p:spPr>
            <a:xfrm rot="10800000">
              <a:off x="586490" y="104137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0" name="자유형 39"/>
            <p:cNvSpPr/>
            <p:nvPr/>
          </p:nvSpPr>
          <p:spPr>
            <a:xfrm rot="10800000">
              <a:off x="754421" y="2816677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54421" y="2614644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586490" y="73976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1844742" y="557711"/>
            <a:ext cx="10084791" cy="64632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화면설계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메이커 스튜디오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–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프로젝트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등록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– </a:t>
            </a:r>
            <a:r>
              <a:rPr lang="ko-KR" alt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리워드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설계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2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- 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사용자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217423"/>
              </p:ext>
            </p:extLst>
          </p:nvPr>
        </p:nvGraphicFramePr>
        <p:xfrm>
          <a:off x="9168341" y="1433634"/>
          <a:ext cx="2688299" cy="915066"/>
        </p:xfrm>
        <a:graphic>
          <a:graphicData uri="http://schemas.openxmlformats.org/drawingml/2006/table">
            <a:tbl>
              <a:tblPr firstRow="1" bandRow="1"/>
              <a:tblGrid>
                <a:gridCol w="26882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24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화면코드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0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ht_user_w_MS_proReg_reward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081171" y="1433635"/>
            <a:ext cx="7895148" cy="487568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>
              <a:noFill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149356"/>
              </p:ext>
            </p:extLst>
          </p:nvPr>
        </p:nvGraphicFramePr>
        <p:xfrm>
          <a:off x="9168341" y="2479154"/>
          <a:ext cx="2688299" cy="3112437"/>
        </p:xfrm>
        <a:graphic>
          <a:graphicData uri="http://schemas.openxmlformats.org/drawingml/2006/table">
            <a:tbl>
              <a:tblPr firstRow="1" bandRow="1"/>
              <a:tblGrid>
                <a:gridCol w="2805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077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97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+mj-ea"/>
                          <a:ea typeface="+mj-ea"/>
                        </a:rPr>
                        <a:t>#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82320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ko-KR" altLang="en-US" sz="1200" b="1" dirty="0" err="1" smtClean="0">
                          <a:latin typeface="+mj-ea"/>
                          <a:ea typeface="+mj-ea"/>
                        </a:rPr>
                        <a:t>리워드</a:t>
                      </a:r>
                      <a:r>
                        <a:rPr lang="ko-KR" altLang="en-US" sz="1200" b="1" dirty="0" smtClean="0">
                          <a:latin typeface="+mj-ea"/>
                          <a:ea typeface="+mj-ea"/>
                        </a:rPr>
                        <a:t> 추가 </a:t>
                      </a:r>
                      <a:r>
                        <a:rPr lang="ko-KR" altLang="en-US" sz="1200" b="1" dirty="0" err="1" smtClean="0">
                          <a:latin typeface="+mj-ea"/>
                          <a:ea typeface="+mj-ea"/>
                        </a:rPr>
                        <a:t>모달창</a:t>
                      </a:r>
                      <a:endParaRPr lang="en-US" altLang="ko-KR" sz="1200" b="1" dirty="0" smtClean="0">
                        <a:latin typeface="+mj-ea"/>
                        <a:ea typeface="+mj-ea"/>
                      </a:endParaRPr>
                    </a:p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en-US" altLang="ko-KR" sz="1200" dirty="0" smtClean="0"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200" dirty="0" smtClean="0">
                          <a:latin typeface="+mj-ea"/>
                          <a:ea typeface="+mj-ea"/>
                        </a:rPr>
                        <a:t>금액</a:t>
                      </a:r>
                      <a:r>
                        <a:rPr lang="en-US" altLang="ko-KR" sz="1200" dirty="0" smtClean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200" dirty="0" err="1" smtClean="0">
                          <a:latin typeface="+mj-ea"/>
                          <a:ea typeface="+mj-ea"/>
                        </a:rPr>
                        <a:t>리워드</a:t>
                      </a:r>
                      <a:r>
                        <a:rPr lang="ko-KR" altLang="en-US" sz="1200" dirty="0" smtClean="0">
                          <a:latin typeface="+mj-ea"/>
                          <a:ea typeface="+mj-ea"/>
                        </a:rPr>
                        <a:t> 명</a:t>
                      </a:r>
                      <a:r>
                        <a:rPr lang="en-US" altLang="ko-KR" sz="1200" dirty="0" smtClean="0">
                          <a:latin typeface="+mj-ea"/>
                          <a:ea typeface="+mj-ea"/>
                        </a:rPr>
                        <a:t>,</a:t>
                      </a:r>
                      <a:r>
                        <a:rPr lang="en-US" altLang="ko-KR" sz="1200" baseline="0" dirty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+mj-ea"/>
                          <a:ea typeface="+mj-ea"/>
                        </a:rPr>
                        <a:t>상세 설명</a:t>
                      </a:r>
                      <a:r>
                        <a:rPr lang="en-US" altLang="ko-KR" sz="1200" baseline="0" dirty="0" smtClean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200" baseline="0" dirty="0" smtClean="0">
                          <a:latin typeface="+mj-ea"/>
                          <a:ea typeface="+mj-ea"/>
                        </a:rPr>
                        <a:t>옵션 등 입력하여 등록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b="0" i="0" u="none" strike="noStrike" cap="none" dirty="0" smtClean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72" y="557712"/>
            <a:ext cx="667193" cy="667193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1978317" y="1572860"/>
            <a:ext cx="6215151" cy="4688836"/>
            <a:chOff x="1978317" y="1572860"/>
            <a:chExt cx="6215151" cy="4688836"/>
          </a:xfrm>
        </p:grpSpPr>
        <p:grpSp>
          <p:nvGrpSpPr>
            <p:cNvPr id="26" name="그룹 25"/>
            <p:cNvGrpSpPr/>
            <p:nvPr/>
          </p:nvGrpSpPr>
          <p:grpSpPr>
            <a:xfrm>
              <a:off x="1978317" y="1572860"/>
              <a:ext cx="5622633" cy="4688836"/>
              <a:chOff x="1978317" y="1572860"/>
              <a:chExt cx="5622633" cy="4688836"/>
            </a:xfrm>
          </p:grpSpPr>
          <p:grpSp>
            <p:nvGrpSpPr>
              <p:cNvPr id="33" name="그룹 32"/>
              <p:cNvGrpSpPr/>
              <p:nvPr/>
            </p:nvGrpSpPr>
            <p:grpSpPr>
              <a:xfrm>
                <a:off x="1978317" y="1572860"/>
                <a:ext cx="5622633" cy="4688836"/>
                <a:chOff x="1121067" y="649963"/>
                <a:chExt cx="7776573" cy="6361669"/>
              </a:xfrm>
            </p:grpSpPr>
            <p:pic>
              <p:nvPicPr>
                <p:cNvPr id="35" name="Picture 2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21067" y="649963"/>
                  <a:ext cx="7776573" cy="45972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6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21067" y="5099069"/>
                  <a:ext cx="7756235" cy="19125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34" name="직사각형 33"/>
              <p:cNvSpPr/>
              <p:nvPr/>
            </p:nvSpPr>
            <p:spPr>
              <a:xfrm>
                <a:off x="7088564" y="5965683"/>
                <a:ext cx="497681" cy="295275"/>
              </a:xfrm>
              <a:prstGeom prst="rect">
                <a:avLst/>
              </a:prstGeom>
              <a:solidFill>
                <a:srgbClr val="5F5F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5645562" y="3807860"/>
              <a:ext cx="2547906" cy="1966718"/>
              <a:chOff x="5645562" y="3807860"/>
              <a:chExt cx="2547906" cy="1966718"/>
            </a:xfrm>
          </p:grpSpPr>
          <p:grpSp>
            <p:nvGrpSpPr>
              <p:cNvPr id="29" name="그룹 28"/>
              <p:cNvGrpSpPr/>
              <p:nvPr/>
            </p:nvGrpSpPr>
            <p:grpSpPr>
              <a:xfrm>
                <a:off x="5645562" y="3807860"/>
                <a:ext cx="2547906" cy="740537"/>
                <a:chOff x="3624263" y="2657475"/>
                <a:chExt cx="4943475" cy="1543050"/>
              </a:xfrm>
            </p:grpSpPr>
            <p:pic>
              <p:nvPicPr>
                <p:cNvPr id="31" name="Picture 4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4263" y="2657475"/>
                  <a:ext cx="4943475" cy="1543050"/>
                </a:xfrm>
                <a:prstGeom prst="rect">
                  <a:avLst/>
                </a:prstGeom>
                <a:noFill/>
                <a:ln w="9525">
                  <a:solidFill>
                    <a:srgbClr val="FF9E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32" name="직사각형 31"/>
                <p:cNvSpPr/>
                <p:nvPr/>
              </p:nvSpPr>
              <p:spPr>
                <a:xfrm>
                  <a:off x="3718560" y="3457113"/>
                  <a:ext cx="1173480" cy="55862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30" name="Picture 5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45562" y="4623434"/>
                <a:ext cx="1744027" cy="1151144"/>
              </a:xfrm>
              <a:prstGeom prst="rect">
                <a:avLst/>
              </a:prstGeom>
              <a:noFill/>
              <a:ln w="9525">
                <a:solidFill>
                  <a:srgbClr val="FF9E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8" name="직사각형 27"/>
            <p:cNvSpPr/>
            <p:nvPr/>
          </p:nvSpPr>
          <p:spPr>
            <a:xfrm>
              <a:off x="3063735" y="1642171"/>
              <a:ext cx="346665" cy="289482"/>
            </a:xfrm>
            <a:prstGeom prst="rect">
              <a:avLst/>
            </a:prstGeom>
            <a:solidFill>
              <a:srgbClr val="FF9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/>
                <a:t>1</a:t>
              </a:r>
              <a:endParaRPr lang="ko-KR" altLang="en-US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7605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21409477">
            <a:off x="832975" y="128932"/>
            <a:ext cx="9282799" cy="6218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직사각형 4"/>
          <p:cNvSpPr/>
          <p:nvPr/>
        </p:nvSpPr>
        <p:spPr>
          <a:xfrm>
            <a:off x="472557" y="338598"/>
            <a:ext cx="11617931" cy="6392929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28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/>
          </a:p>
        </p:txBody>
      </p:sp>
      <p:grpSp>
        <p:nvGrpSpPr>
          <p:cNvPr id="2" name="그룹 1"/>
          <p:cNvGrpSpPr/>
          <p:nvPr/>
        </p:nvGrpSpPr>
        <p:grpSpPr>
          <a:xfrm>
            <a:off x="143105" y="68627"/>
            <a:ext cx="768321" cy="6704028"/>
            <a:chOff x="586490" y="739768"/>
            <a:chExt cx="1017302" cy="5420168"/>
          </a:xfrm>
        </p:grpSpPr>
        <p:sp>
          <p:nvSpPr>
            <p:cNvPr id="39" name="자유형 38"/>
            <p:cNvSpPr/>
            <p:nvPr/>
          </p:nvSpPr>
          <p:spPr>
            <a:xfrm rot="10800000">
              <a:off x="586490" y="104137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0" name="자유형 39"/>
            <p:cNvSpPr/>
            <p:nvPr/>
          </p:nvSpPr>
          <p:spPr>
            <a:xfrm rot="10800000">
              <a:off x="754421" y="2816677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54421" y="2614644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586490" y="73976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1844742" y="557711"/>
            <a:ext cx="10084791" cy="64632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화면설계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메이커 스튜디오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–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프로젝트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등록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– </a:t>
            </a:r>
            <a:r>
              <a:rPr lang="ko-KR" alt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리워드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설계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3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- 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사용자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665329"/>
              </p:ext>
            </p:extLst>
          </p:nvPr>
        </p:nvGraphicFramePr>
        <p:xfrm>
          <a:off x="9168341" y="1433634"/>
          <a:ext cx="2688299" cy="915066"/>
        </p:xfrm>
        <a:graphic>
          <a:graphicData uri="http://schemas.openxmlformats.org/drawingml/2006/table">
            <a:tbl>
              <a:tblPr firstRow="1" bandRow="1"/>
              <a:tblGrid>
                <a:gridCol w="26882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24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화면코드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0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ht_user_w_MS_proReg_reward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081171" y="1433635"/>
            <a:ext cx="7895148" cy="487568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>
              <a:noFill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21405"/>
              </p:ext>
            </p:extLst>
          </p:nvPr>
        </p:nvGraphicFramePr>
        <p:xfrm>
          <a:off x="9168341" y="2479154"/>
          <a:ext cx="2688299" cy="3112437"/>
        </p:xfrm>
        <a:graphic>
          <a:graphicData uri="http://schemas.openxmlformats.org/drawingml/2006/table">
            <a:tbl>
              <a:tblPr firstRow="1" bandRow="1"/>
              <a:tblGrid>
                <a:gridCol w="2805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077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97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+mj-ea"/>
                          <a:ea typeface="+mj-ea"/>
                        </a:rPr>
                        <a:t>#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82320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ko-KR" altLang="en-US" sz="1200" b="1" dirty="0" err="1" smtClean="0">
                          <a:latin typeface="+mj-ea"/>
                          <a:ea typeface="+mj-ea"/>
                        </a:rPr>
                        <a:t>리워드</a:t>
                      </a:r>
                      <a:r>
                        <a:rPr lang="ko-KR" altLang="en-US" sz="1200" b="1" baseline="0" dirty="0" smtClean="0">
                          <a:latin typeface="+mj-ea"/>
                          <a:ea typeface="+mj-ea"/>
                        </a:rPr>
                        <a:t> 표시</a:t>
                      </a:r>
                      <a:endParaRPr lang="en-US" altLang="ko-KR" sz="1200" b="1" dirty="0" smtClean="0">
                        <a:latin typeface="+mj-ea"/>
                        <a:ea typeface="+mj-ea"/>
                      </a:endParaRPr>
                    </a:p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en-US" altLang="ko-KR" sz="1200" dirty="0" smtClean="0"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200" dirty="0" err="1" smtClean="0">
                          <a:latin typeface="+mj-ea"/>
                          <a:ea typeface="+mj-ea"/>
                        </a:rPr>
                        <a:t>리워드</a:t>
                      </a:r>
                      <a:r>
                        <a:rPr lang="ko-KR" altLang="en-US" sz="1200" dirty="0" smtClean="0">
                          <a:latin typeface="+mj-ea"/>
                          <a:ea typeface="+mj-ea"/>
                        </a:rPr>
                        <a:t> 추가 창에서 입력한 결과물 표시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b="0" i="0" u="none" strike="noStrike" cap="none" dirty="0" smtClean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72" y="557712"/>
            <a:ext cx="667193" cy="667193"/>
          </a:xfrm>
          <a:prstGeom prst="rect">
            <a:avLst/>
          </a:prstGeom>
        </p:spPr>
      </p:pic>
      <p:grpSp>
        <p:nvGrpSpPr>
          <p:cNvPr id="47" name="그룹 46"/>
          <p:cNvGrpSpPr/>
          <p:nvPr/>
        </p:nvGrpSpPr>
        <p:grpSpPr>
          <a:xfrm>
            <a:off x="1121067" y="1938854"/>
            <a:ext cx="7794333" cy="3867586"/>
            <a:chOff x="1121067" y="1938854"/>
            <a:chExt cx="7794333" cy="3867586"/>
          </a:xfrm>
        </p:grpSpPr>
        <p:grpSp>
          <p:nvGrpSpPr>
            <p:cNvPr id="48" name="그룹 47"/>
            <p:cNvGrpSpPr/>
            <p:nvPr/>
          </p:nvGrpSpPr>
          <p:grpSpPr>
            <a:xfrm>
              <a:off x="1121067" y="1938854"/>
              <a:ext cx="7794333" cy="3867586"/>
              <a:chOff x="1121067" y="1938854"/>
              <a:chExt cx="7794333" cy="3867586"/>
            </a:xfrm>
          </p:grpSpPr>
          <p:pic>
            <p:nvPicPr>
              <p:cNvPr id="51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1067" y="1938854"/>
                <a:ext cx="7792832" cy="38652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52" name="직사각형 51"/>
              <p:cNvSpPr/>
              <p:nvPr/>
            </p:nvSpPr>
            <p:spPr>
              <a:xfrm>
                <a:off x="8039100" y="5074920"/>
                <a:ext cx="87630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9" name="직사각형 48"/>
            <p:cNvSpPr/>
            <p:nvPr/>
          </p:nvSpPr>
          <p:spPr>
            <a:xfrm>
              <a:off x="2809735" y="3155268"/>
              <a:ext cx="346665" cy="289482"/>
            </a:xfrm>
            <a:prstGeom prst="rect">
              <a:avLst/>
            </a:prstGeom>
            <a:solidFill>
              <a:srgbClr val="FF9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/>
                <a:t>1</a:t>
              </a:r>
              <a:endParaRPr lang="ko-KR" altLang="en-US" sz="1100" b="1" dirty="0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6675971" y="2387600"/>
              <a:ext cx="1926166" cy="9689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637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5"/>
          <p:cNvSpPr/>
          <p:nvPr/>
        </p:nvSpPr>
        <p:spPr>
          <a:xfrm>
            <a:off x="143339" y="548680"/>
            <a:ext cx="11905323" cy="6144683"/>
          </a:xfrm>
          <a:prstGeom prst="round2SameRect">
            <a:avLst>
              <a:gd name="adj1" fmla="val 0"/>
              <a:gd name="adj2" fmla="val 2405"/>
            </a:avLst>
          </a:prstGeom>
          <a:solidFill>
            <a:schemeClr val="bg1"/>
          </a:solidFill>
          <a:ln>
            <a:noFill/>
          </a:ln>
          <a:effectLst>
            <a:outerShdw dist="254000" dir="5400000" sx="97000" sy="9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143339" y="243880"/>
            <a:ext cx="11905323" cy="304800"/>
          </a:xfrm>
          <a:prstGeom prst="round2SameRect">
            <a:avLst>
              <a:gd name="adj1" fmla="val 44667"/>
              <a:gd name="adj2" fmla="val 0"/>
            </a:avLst>
          </a:prstGeom>
          <a:solidFill>
            <a:srgbClr val="411F42"/>
          </a:solidFill>
          <a:ln>
            <a:noFill/>
          </a:ln>
          <a:effectLst>
            <a:outerShdw dist="76200" dir="16200000" sx="97000" sy="97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35120" y="366664"/>
            <a:ext cx="10613801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76949" y="366664"/>
            <a:ext cx="75276" cy="72000"/>
          </a:xfrm>
          <a:prstGeom prst="ellipse">
            <a:avLst/>
          </a:prstGeom>
          <a:solidFill>
            <a:srgbClr val="FF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66826" y="366664"/>
            <a:ext cx="75276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56703" y="366664"/>
            <a:ext cx="75276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71531" y="626201"/>
            <a:ext cx="7532965" cy="646331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화면구현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사용자 </a:t>
            </a:r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세미나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상세페이지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41" y="587441"/>
            <a:ext cx="723852" cy="723852"/>
          </a:xfrm>
          <a:prstGeom prst="rect">
            <a:avLst/>
          </a:prstGeom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721" y="1473683"/>
            <a:ext cx="9962558" cy="497792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751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5"/>
          <p:cNvSpPr/>
          <p:nvPr/>
        </p:nvSpPr>
        <p:spPr>
          <a:xfrm>
            <a:off x="143339" y="548680"/>
            <a:ext cx="11905323" cy="6144683"/>
          </a:xfrm>
          <a:prstGeom prst="round2SameRect">
            <a:avLst>
              <a:gd name="adj1" fmla="val 0"/>
              <a:gd name="adj2" fmla="val 2405"/>
            </a:avLst>
          </a:prstGeom>
          <a:solidFill>
            <a:schemeClr val="bg1"/>
          </a:solidFill>
          <a:ln>
            <a:noFill/>
          </a:ln>
          <a:effectLst>
            <a:outerShdw dist="254000" dir="5400000" sx="97000" sy="9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143339" y="243880"/>
            <a:ext cx="11905323" cy="304800"/>
          </a:xfrm>
          <a:prstGeom prst="round2SameRect">
            <a:avLst>
              <a:gd name="adj1" fmla="val 44667"/>
              <a:gd name="adj2" fmla="val 0"/>
            </a:avLst>
          </a:prstGeom>
          <a:solidFill>
            <a:srgbClr val="411F42"/>
          </a:solidFill>
          <a:ln>
            <a:noFill/>
          </a:ln>
          <a:effectLst>
            <a:outerShdw dist="76200" dir="16200000" sx="97000" sy="97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35120" y="366664"/>
            <a:ext cx="10613801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76949" y="366664"/>
            <a:ext cx="75276" cy="72000"/>
          </a:xfrm>
          <a:prstGeom prst="ellipse">
            <a:avLst/>
          </a:prstGeom>
          <a:solidFill>
            <a:srgbClr val="FF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66826" y="366664"/>
            <a:ext cx="75276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56703" y="366664"/>
            <a:ext cx="75276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71531" y="626201"/>
            <a:ext cx="7532965" cy="646331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화면구현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사용자 </a:t>
            </a:r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세미나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상세페이지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41" y="587441"/>
            <a:ext cx="723852" cy="723852"/>
          </a:xfrm>
          <a:prstGeom prst="rect">
            <a:avLst/>
          </a:prstGeom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496" y="1441866"/>
            <a:ext cx="8391007" cy="5179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876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21409477">
            <a:off x="832975" y="128932"/>
            <a:ext cx="9282799" cy="6218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직사각형 4"/>
          <p:cNvSpPr/>
          <p:nvPr/>
        </p:nvSpPr>
        <p:spPr>
          <a:xfrm>
            <a:off x="472557" y="338598"/>
            <a:ext cx="11617931" cy="6392929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28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/>
          </a:p>
        </p:txBody>
      </p:sp>
      <p:grpSp>
        <p:nvGrpSpPr>
          <p:cNvPr id="2" name="그룹 1"/>
          <p:cNvGrpSpPr/>
          <p:nvPr/>
        </p:nvGrpSpPr>
        <p:grpSpPr>
          <a:xfrm>
            <a:off x="143105" y="68627"/>
            <a:ext cx="768321" cy="6704028"/>
            <a:chOff x="586490" y="739768"/>
            <a:chExt cx="1017302" cy="5420168"/>
          </a:xfrm>
        </p:grpSpPr>
        <p:sp>
          <p:nvSpPr>
            <p:cNvPr id="39" name="자유형 38"/>
            <p:cNvSpPr/>
            <p:nvPr/>
          </p:nvSpPr>
          <p:spPr>
            <a:xfrm rot="10800000">
              <a:off x="586490" y="104137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0" name="자유형 39"/>
            <p:cNvSpPr/>
            <p:nvPr/>
          </p:nvSpPr>
          <p:spPr>
            <a:xfrm rot="10800000">
              <a:off x="754421" y="2816677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54421" y="2614644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586490" y="73976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1844742" y="557711"/>
            <a:ext cx="10084791" cy="574964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화면설계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 </a:t>
            </a: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메이커 스튜디오 </a:t>
            </a:r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– </a:t>
            </a:r>
            <a:r>
              <a:rPr lang="ko-KR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프로젝트</a:t>
            </a: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등록</a:t>
            </a:r>
            <a:r>
              <a:rPr lang="ko-KR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– </a:t>
            </a:r>
            <a:r>
              <a:rPr lang="ko-KR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위험요인 및 정책 </a:t>
            </a:r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-  </a:t>
            </a: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사용자</a:t>
            </a:r>
            <a:endParaRPr lang="ko-KR" altLang="en-US" sz="22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083862"/>
              </p:ext>
            </p:extLst>
          </p:nvPr>
        </p:nvGraphicFramePr>
        <p:xfrm>
          <a:off x="9168341" y="1433634"/>
          <a:ext cx="2688299" cy="915066"/>
        </p:xfrm>
        <a:graphic>
          <a:graphicData uri="http://schemas.openxmlformats.org/drawingml/2006/table">
            <a:tbl>
              <a:tblPr firstRow="1" bandRow="1"/>
              <a:tblGrid>
                <a:gridCol w="26882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24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화면코드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0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ht_user_w_MS_proReg_risk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081171" y="1433635"/>
            <a:ext cx="7895148" cy="487568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>
              <a:noFill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832544"/>
              </p:ext>
            </p:extLst>
          </p:nvPr>
        </p:nvGraphicFramePr>
        <p:xfrm>
          <a:off x="9168341" y="2479154"/>
          <a:ext cx="2688299" cy="3112437"/>
        </p:xfrm>
        <a:graphic>
          <a:graphicData uri="http://schemas.openxmlformats.org/drawingml/2006/table">
            <a:tbl>
              <a:tblPr firstRow="1" bandRow="1"/>
              <a:tblGrid>
                <a:gridCol w="2805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077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97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+mj-ea"/>
                          <a:ea typeface="+mj-ea"/>
                        </a:rPr>
                        <a:t>#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82320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ko-KR" altLang="en-US" sz="1200" b="1" dirty="0" err="1" smtClean="0">
                          <a:latin typeface="+mj-ea"/>
                          <a:ea typeface="+mj-ea"/>
                        </a:rPr>
                        <a:t>리워드</a:t>
                      </a:r>
                      <a:r>
                        <a:rPr lang="ko-KR" altLang="en-US" sz="1200" b="1" baseline="0" dirty="0" smtClean="0">
                          <a:latin typeface="+mj-ea"/>
                          <a:ea typeface="+mj-ea"/>
                        </a:rPr>
                        <a:t> 표시</a:t>
                      </a:r>
                      <a:endParaRPr lang="en-US" altLang="ko-KR" sz="1200" b="1" dirty="0" smtClean="0">
                        <a:latin typeface="+mj-ea"/>
                        <a:ea typeface="+mj-ea"/>
                      </a:endParaRPr>
                    </a:p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en-US" altLang="ko-KR" sz="1200" dirty="0" smtClean="0"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200" dirty="0" err="1" smtClean="0">
                          <a:latin typeface="+mj-ea"/>
                          <a:ea typeface="+mj-ea"/>
                        </a:rPr>
                        <a:t>리워드</a:t>
                      </a:r>
                      <a:r>
                        <a:rPr lang="ko-KR" altLang="en-US" sz="1200" dirty="0" smtClean="0">
                          <a:latin typeface="+mj-ea"/>
                          <a:ea typeface="+mj-ea"/>
                        </a:rPr>
                        <a:t> 추가 창에서 입력한 결과물 표시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b="0" i="0" u="none" strike="noStrike" cap="none" dirty="0" smtClean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72" y="557712"/>
            <a:ext cx="667193" cy="667193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202897" y="1510963"/>
            <a:ext cx="7651695" cy="4730946"/>
            <a:chOff x="1202897" y="1510963"/>
            <a:chExt cx="7651695" cy="4730946"/>
          </a:xfrm>
        </p:grpSpPr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2897" y="1510963"/>
              <a:ext cx="7651695" cy="47309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직사각형 2"/>
            <p:cNvSpPr/>
            <p:nvPr/>
          </p:nvSpPr>
          <p:spPr>
            <a:xfrm>
              <a:off x="6451600" y="2150533"/>
              <a:ext cx="2243667" cy="215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004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21409477">
            <a:off x="832975" y="128932"/>
            <a:ext cx="9282799" cy="6218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직사각형 4"/>
          <p:cNvSpPr/>
          <p:nvPr/>
        </p:nvSpPr>
        <p:spPr>
          <a:xfrm>
            <a:off x="472557" y="338598"/>
            <a:ext cx="11617931" cy="6392929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28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/>
          </a:p>
        </p:txBody>
      </p:sp>
      <p:grpSp>
        <p:nvGrpSpPr>
          <p:cNvPr id="2" name="그룹 1"/>
          <p:cNvGrpSpPr/>
          <p:nvPr/>
        </p:nvGrpSpPr>
        <p:grpSpPr>
          <a:xfrm>
            <a:off x="143105" y="68627"/>
            <a:ext cx="768321" cy="6704028"/>
            <a:chOff x="586490" y="739768"/>
            <a:chExt cx="1017302" cy="5420168"/>
          </a:xfrm>
        </p:grpSpPr>
        <p:sp>
          <p:nvSpPr>
            <p:cNvPr id="39" name="자유형 38"/>
            <p:cNvSpPr/>
            <p:nvPr/>
          </p:nvSpPr>
          <p:spPr>
            <a:xfrm rot="10800000">
              <a:off x="586490" y="104137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0" name="자유형 39"/>
            <p:cNvSpPr/>
            <p:nvPr/>
          </p:nvSpPr>
          <p:spPr>
            <a:xfrm rot="10800000">
              <a:off x="754421" y="2816677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54421" y="2614644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586490" y="73976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1844742" y="557711"/>
            <a:ext cx="10084791" cy="64632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화면설계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 </a:t>
            </a: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메이커 스튜디오 </a:t>
            </a:r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– </a:t>
            </a: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프로젝트 등록 </a:t>
            </a:r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– </a:t>
            </a: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위험요인 및 </a:t>
            </a:r>
            <a:r>
              <a:rPr lang="ko-KR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정책</a:t>
            </a:r>
            <a:r>
              <a:rPr lang="en-US" altLang="ko-KR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2</a:t>
            </a:r>
            <a:r>
              <a:rPr lang="ko-KR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-  </a:t>
            </a: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사용자</a:t>
            </a:r>
            <a:endParaRPr lang="ko-KR" altLang="en-US" sz="22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6812553"/>
              </p:ext>
            </p:extLst>
          </p:nvPr>
        </p:nvGraphicFramePr>
        <p:xfrm>
          <a:off x="9168341" y="1433634"/>
          <a:ext cx="2688299" cy="915066"/>
        </p:xfrm>
        <a:graphic>
          <a:graphicData uri="http://schemas.openxmlformats.org/drawingml/2006/table">
            <a:tbl>
              <a:tblPr firstRow="1" bandRow="1"/>
              <a:tblGrid>
                <a:gridCol w="26882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24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화면코드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0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ht_user_w_MS_proReg_risk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081171" y="1433635"/>
            <a:ext cx="7895148" cy="487568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>
              <a:noFill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326134"/>
              </p:ext>
            </p:extLst>
          </p:nvPr>
        </p:nvGraphicFramePr>
        <p:xfrm>
          <a:off x="9168341" y="2479154"/>
          <a:ext cx="2688299" cy="3112437"/>
        </p:xfrm>
        <a:graphic>
          <a:graphicData uri="http://schemas.openxmlformats.org/drawingml/2006/table">
            <a:tbl>
              <a:tblPr firstRow="1" bandRow="1"/>
              <a:tblGrid>
                <a:gridCol w="2805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077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97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+mj-ea"/>
                          <a:ea typeface="+mj-ea"/>
                        </a:rPr>
                        <a:t>#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82320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b="0" i="0" u="none" strike="noStrike" cap="none" dirty="0" smtClean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72" y="557712"/>
            <a:ext cx="667193" cy="667193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1140320" y="1484667"/>
            <a:ext cx="7790320" cy="4773619"/>
            <a:chOff x="1140320" y="1484667"/>
            <a:chExt cx="7790320" cy="4773619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320" y="1484667"/>
              <a:ext cx="7790320" cy="47736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2926080" y="5052060"/>
              <a:ext cx="3444240" cy="4648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444740" y="5593079"/>
              <a:ext cx="1485900" cy="6640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2366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21409477">
            <a:off x="832975" y="128932"/>
            <a:ext cx="9282799" cy="6218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직사각형 4"/>
          <p:cNvSpPr/>
          <p:nvPr/>
        </p:nvSpPr>
        <p:spPr>
          <a:xfrm>
            <a:off x="472557" y="338598"/>
            <a:ext cx="11617931" cy="6392929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28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/>
          </a:p>
        </p:txBody>
      </p:sp>
      <p:grpSp>
        <p:nvGrpSpPr>
          <p:cNvPr id="2" name="그룹 1"/>
          <p:cNvGrpSpPr/>
          <p:nvPr/>
        </p:nvGrpSpPr>
        <p:grpSpPr>
          <a:xfrm>
            <a:off x="143105" y="68627"/>
            <a:ext cx="768321" cy="6704028"/>
            <a:chOff x="586490" y="739768"/>
            <a:chExt cx="1017302" cy="5420168"/>
          </a:xfrm>
        </p:grpSpPr>
        <p:sp>
          <p:nvSpPr>
            <p:cNvPr id="39" name="자유형 38"/>
            <p:cNvSpPr/>
            <p:nvPr/>
          </p:nvSpPr>
          <p:spPr>
            <a:xfrm rot="10800000">
              <a:off x="586490" y="104137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0" name="자유형 39"/>
            <p:cNvSpPr/>
            <p:nvPr/>
          </p:nvSpPr>
          <p:spPr>
            <a:xfrm rot="10800000">
              <a:off x="754421" y="2816677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54421" y="2614644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586490" y="73976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1844742" y="557711"/>
            <a:ext cx="8789911" cy="646331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화면설계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메이커 스튜디오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메이커 등록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사용자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768082"/>
              </p:ext>
            </p:extLst>
          </p:nvPr>
        </p:nvGraphicFramePr>
        <p:xfrm>
          <a:off x="9168341" y="1433634"/>
          <a:ext cx="2688299" cy="915066"/>
        </p:xfrm>
        <a:graphic>
          <a:graphicData uri="http://schemas.openxmlformats.org/drawingml/2006/table">
            <a:tbl>
              <a:tblPr firstRow="1" bandRow="1"/>
              <a:tblGrid>
                <a:gridCol w="26882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24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화면코드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0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kern="12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ht_user_w_MS_makerReg</a:t>
                      </a:r>
                      <a:endParaRPr lang="ko-KR" altLang="en-US" sz="15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081171" y="1433635"/>
            <a:ext cx="7895148" cy="487568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>
              <a:noFill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34308" y="1635369"/>
            <a:ext cx="6031523" cy="4606540"/>
            <a:chOff x="1934308" y="1635369"/>
            <a:chExt cx="6031523" cy="4606540"/>
          </a:xfrm>
        </p:grpSpPr>
        <p:sp>
          <p:nvSpPr>
            <p:cNvPr id="12" name="직사각형 11"/>
            <p:cNvSpPr/>
            <p:nvPr/>
          </p:nvSpPr>
          <p:spPr>
            <a:xfrm>
              <a:off x="1934308" y="1635369"/>
              <a:ext cx="6031523" cy="4606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2255223" y="2067825"/>
              <a:ext cx="5204971" cy="4031885"/>
              <a:chOff x="2255223" y="2067825"/>
              <a:chExt cx="5204971" cy="4031885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2255223" y="2067825"/>
                <a:ext cx="1794934" cy="2874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b="1" smtClean="0">
                    <a:solidFill>
                      <a:schemeClr val="tx1"/>
                    </a:solidFill>
                  </a:rPr>
                  <a:t>메이커 정보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2255223" y="2700498"/>
                <a:ext cx="2133419" cy="2197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메이커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기업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</a:rPr>
                  <a:t>) </a:t>
                </a:r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명*</a:t>
                </a:r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2255223" y="2920236"/>
                <a:ext cx="5204971" cy="2977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2255223" y="3431289"/>
                <a:ext cx="2133419" cy="2197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개인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</a:rPr>
                  <a:t>.</a:t>
                </a:r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사업자 구분*</a:t>
                </a:r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2255223" y="3651027"/>
                <a:ext cx="5204971" cy="2977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800" dirty="0" smtClean="0">
                    <a:solidFill>
                      <a:schemeClr val="bg1">
                        <a:lumMod val="75000"/>
                      </a:schemeClr>
                    </a:solidFill>
                  </a:rPr>
                  <a:t>개인 사업자 선택</a:t>
                </a:r>
                <a:endParaRPr lang="en-US" altLang="ko-KR" sz="800" dirty="0" smtClean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2255223" y="4008669"/>
                <a:ext cx="2133419" cy="2197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관리자 휴대폰 번호*</a:t>
                </a:r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2255223" y="4228407"/>
                <a:ext cx="4409346" cy="2977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800" dirty="0" smtClean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2255223" y="4787160"/>
                <a:ext cx="2773884" cy="3960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□ 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필수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</a:rPr>
                  <a:t>) </a:t>
                </a:r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개인 정보 수집 동의</a:t>
                </a:r>
                <a:endParaRPr lang="en-US" altLang="ko-KR" sz="1000" b="1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□ 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선택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</a:rPr>
                  <a:t>) </a:t>
                </a:r>
                <a:r>
                  <a:rPr lang="ko-KR" altLang="en-US" sz="1000" b="1" dirty="0" err="1" smtClean="0">
                    <a:solidFill>
                      <a:schemeClr val="tx1"/>
                    </a:solidFill>
                  </a:rPr>
                  <a:t>펀펀</a:t>
                </a:r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 메이커를 위한 뉴스레터 받기</a:t>
                </a:r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6738612" y="4222378"/>
                <a:ext cx="628901" cy="297749"/>
              </a:xfrm>
              <a:prstGeom prst="rect">
                <a:avLst/>
              </a:prstGeom>
              <a:solidFill>
                <a:srgbClr val="FF9E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smtClean="0">
                    <a:solidFill>
                      <a:schemeClr val="bg1"/>
                    </a:solidFill>
                  </a:rPr>
                  <a:t>인증하기</a:t>
                </a:r>
                <a:endParaRPr lang="en-US" altLang="ko-KR" sz="8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2255223" y="5801961"/>
                <a:ext cx="1874573" cy="297749"/>
              </a:xfrm>
              <a:prstGeom prst="rect">
                <a:avLst/>
              </a:prstGeom>
              <a:solidFill>
                <a:srgbClr val="FF9E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smtClean="0">
                    <a:solidFill>
                      <a:schemeClr val="bg1"/>
                    </a:solidFill>
                  </a:rPr>
                  <a:t>시작하기</a:t>
                </a:r>
                <a:endParaRPr lang="en-US" altLang="ko-KR" sz="800" dirty="0" smtClean="0">
                  <a:solidFill>
                    <a:schemeClr val="bg1"/>
                  </a:solidFill>
                </a:endParaRPr>
              </a:p>
            </p:txBody>
          </p:sp>
        </p:grpSp>
      </p:grp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938073"/>
              </p:ext>
            </p:extLst>
          </p:nvPr>
        </p:nvGraphicFramePr>
        <p:xfrm>
          <a:off x="9168341" y="2479154"/>
          <a:ext cx="2688299" cy="3818547"/>
        </p:xfrm>
        <a:graphic>
          <a:graphicData uri="http://schemas.openxmlformats.org/drawingml/2006/table">
            <a:tbl>
              <a:tblPr firstRow="1" bandRow="1"/>
              <a:tblGrid>
                <a:gridCol w="2805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077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97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+mj-ea"/>
                          <a:ea typeface="+mj-ea"/>
                        </a:rPr>
                        <a:t>#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1010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en-US" altLang="ko-KR" sz="1200" b="1" dirty="0" smtClean="0">
                          <a:latin typeface="+mj-ea"/>
                          <a:ea typeface="+mj-ea"/>
                        </a:rPr>
                        <a:t>*</a:t>
                      </a:r>
                    </a:p>
                    <a:p>
                      <a:pPr marL="171450" indent="-171450" algn="l" latinLnBrk="0">
                        <a:lnSpc>
                          <a:spcPts val="1300"/>
                        </a:lnSpc>
                        <a:buFontTx/>
                        <a:buChar char="-"/>
                      </a:pPr>
                      <a:r>
                        <a:rPr lang="ko-KR" altLang="en-US" sz="1200" b="0" dirty="0" smtClean="0">
                          <a:latin typeface="+mj-ea"/>
                          <a:ea typeface="+mj-ea"/>
                        </a:rPr>
                        <a:t>필수 입력 항목 표시</a:t>
                      </a:r>
                      <a:endParaRPr lang="ko-KR" altLang="en-US" sz="1200" b="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ko-KR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사업자 구분 선택 </a:t>
                      </a:r>
                      <a:r>
                        <a:rPr lang="ko-KR" altLang="en-US" sz="1200" b="1" kern="12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셀렉트</a:t>
                      </a:r>
                      <a:r>
                        <a:rPr lang="ko-KR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박스</a:t>
                      </a:r>
                      <a:endParaRPr lang="en-US" altLang="ko-KR" sz="12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171450" indent="-171450" algn="l" latinLnBrk="0">
                        <a:lnSpc>
                          <a:spcPts val="1300"/>
                        </a:lnSpc>
                        <a:buFontTx/>
                        <a:buChar char="-"/>
                      </a:pPr>
                      <a:r>
                        <a:rPr lang="ko-KR" altLang="en-US" sz="1200" b="0" i="0" u="none" strike="noStrike" cap="none" dirty="0" smtClean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개인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dirty="0" smtClean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개인 사업자</a:t>
                      </a: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dirty="0" smtClean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법인 사업자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ko-KR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관리자 휴대폰 번호</a:t>
                      </a:r>
                      <a:endParaRPr lang="en-US" altLang="ko-KR" sz="12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171450" indent="-171450" algn="l" latinLnBrk="0">
                        <a:lnSpc>
                          <a:spcPts val="1300"/>
                        </a:lnSpc>
                        <a:buFontTx/>
                        <a:buChar char="-"/>
                      </a:pPr>
                      <a:r>
                        <a:rPr lang="ko-KR" altLang="en-US" sz="1200" b="0" i="0" u="none" strike="noStrike" cap="none" dirty="0" smtClean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휴대폰 번호 입력 후 인증번호 전송</a:t>
                      </a:r>
                      <a:endParaRPr lang="en-US" altLang="ko-KR" sz="1200" b="0" i="0" u="none" strike="noStrike" cap="none" dirty="0" smtClean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  <a:p>
                      <a:pPr marL="171450" indent="-171450" algn="l" latinLnBrk="0">
                        <a:lnSpc>
                          <a:spcPts val="1300"/>
                        </a:lnSpc>
                        <a:buFontTx/>
                        <a:buChar char="-"/>
                      </a:pPr>
                      <a:r>
                        <a:rPr lang="ko-KR" altLang="en-US" sz="1200" b="0" i="0" u="none" strike="noStrike" cap="none" dirty="0" smtClean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휴대폰으로 전송 된 입력번호 입력 하여 번호 인증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ko-KR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동의사항</a:t>
                      </a:r>
                      <a:endParaRPr lang="en-US" altLang="ko-KR" sz="12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171450" indent="-171450" algn="l" latinLnBrk="0">
                        <a:lnSpc>
                          <a:spcPts val="1300"/>
                        </a:lnSpc>
                        <a:buFontTx/>
                        <a:buChar char="-"/>
                      </a:pPr>
                      <a:r>
                        <a:rPr lang="ko-KR" altLang="en-US" sz="1200" b="0" i="0" u="none" strike="noStrike" cap="none" dirty="0" smtClean="0">
                          <a:solidFill>
                            <a:srgbClr val="000000"/>
                          </a:solidFill>
                          <a:latin typeface="+mj-ea"/>
                          <a:ea typeface="Arial"/>
                          <a:cs typeface="Arial"/>
                          <a:sym typeface="Arial"/>
                        </a:rPr>
                        <a:t>필수 항목은 반드시 선택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ko-KR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시작하기</a:t>
                      </a:r>
                      <a:endParaRPr lang="en-US" altLang="ko-KR" sz="12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171450" indent="-171450" algn="l" latinLnBrk="0">
                        <a:lnSpc>
                          <a:spcPts val="1300"/>
                        </a:lnSpc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+mj-ea"/>
                          <a:ea typeface="+mj-ea"/>
                        </a:rPr>
                        <a:t>필수항목 선택 완료 되면 버튼 활성화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72" y="557712"/>
            <a:ext cx="667193" cy="667193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3148599" y="2430284"/>
            <a:ext cx="346665" cy="289482"/>
          </a:xfrm>
          <a:prstGeom prst="rect">
            <a:avLst/>
          </a:prstGeom>
          <a:solidFill>
            <a:srgbClr val="FF9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1</a:t>
            </a:r>
            <a:endParaRPr lang="ko-KR" altLang="en-US" sz="1100" b="1" dirty="0"/>
          </a:p>
        </p:txBody>
      </p:sp>
      <p:sp>
        <p:nvSpPr>
          <p:cNvPr id="53" name="직사각형 52"/>
          <p:cNvSpPr/>
          <p:nvPr/>
        </p:nvSpPr>
        <p:spPr>
          <a:xfrm>
            <a:off x="1807246" y="3649157"/>
            <a:ext cx="346665" cy="289482"/>
          </a:xfrm>
          <a:prstGeom prst="rect">
            <a:avLst/>
          </a:prstGeom>
          <a:solidFill>
            <a:srgbClr val="FF9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2</a:t>
            </a:r>
            <a:endParaRPr lang="ko-KR" altLang="en-US" sz="1100" b="1" dirty="0"/>
          </a:p>
        </p:txBody>
      </p:sp>
      <p:sp>
        <p:nvSpPr>
          <p:cNvPr id="54" name="직사각형 53"/>
          <p:cNvSpPr/>
          <p:nvPr/>
        </p:nvSpPr>
        <p:spPr>
          <a:xfrm>
            <a:off x="1807246" y="4222883"/>
            <a:ext cx="346665" cy="289482"/>
          </a:xfrm>
          <a:prstGeom prst="rect">
            <a:avLst/>
          </a:prstGeom>
          <a:solidFill>
            <a:srgbClr val="FF9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3</a:t>
            </a:r>
            <a:endParaRPr lang="ko-KR" altLang="en-US" sz="1100" b="1" dirty="0"/>
          </a:p>
        </p:txBody>
      </p:sp>
      <p:sp>
        <p:nvSpPr>
          <p:cNvPr id="55" name="직사각형 54"/>
          <p:cNvSpPr/>
          <p:nvPr/>
        </p:nvSpPr>
        <p:spPr>
          <a:xfrm>
            <a:off x="1807246" y="4840455"/>
            <a:ext cx="346665" cy="289482"/>
          </a:xfrm>
          <a:prstGeom prst="rect">
            <a:avLst/>
          </a:prstGeom>
          <a:solidFill>
            <a:srgbClr val="FF9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4</a:t>
            </a:r>
            <a:endParaRPr lang="ko-KR" altLang="en-US" sz="1100" b="1" dirty="0"/>
          </a:p>
        </p:txBody>
      </p:sp>
      <p:sp>
        <p:nvSpPr>
          <p:cNvPr id="56" name="직사각형 55"/>
          <p:cNvSpPr/>
          <p:nvPr/>
        </p:nvSpPr>
        <p:spPr>
          <a:xfrm>
            <a:off x="1807246" y="5801961"/>
            <a:ext cx="346665" cy="289482"/>
          </a:xfrm>
          <a:prstGeom prst="rect">
            <a:avLst/>
          </a:prstGeom>
          <a:solidFill>
            <a:srgbClr val="FF9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179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5"/>
          <p:cNvSpPr/>
          <p:nvPr/>
        </p:nvSpPr>
        <p:spPr>
          <a:xfrm>
            <a:off x="143339" y="548680"/>
            <a:ext cx="11905323" cy="6144683"/>
          </a:xfrm>
          <a:prstGeom prst="round2SameRect">
            <a:avLst>
              <a:gd name="adj1" fmla="val 0"/>
              <a:gd name="adj2" fmla="val 2405"/>
            </a:avLst>
          </a:prstGeom>
          <a:solidFill>
            <a:schemeClr val="bg1"/>
          </a:solidFill>
          <a:ln>
            <a:noFill/>
          </a:ln>
          <a:effectLst>
            <a:outerShdw dist="254000" dir="5400000" sx="97000" sy="9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143339" y="243880"/>
            <a:ext cx="11905323" cy="304800"/>
          </a:xfrm>
          <a:prstGeom prst="round2SameRect">
            <a:avLst>
              <a:gd name="adj1" fmla="val 44667"/>
              <a:gd name="adj2" fmla="val 0"/>
            </a:avLst>
          </a:prstGeom>
          <a:solidFill>
            <a:srgbClr val="411F42"/>
          </a:solidFill>
          <a:ln>
            <a:noFill/>
          </a:ln>
          <a:effectLst>
            <a:outerShdw dist="76200" dir="16200000" sx="97000" sy="97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35120" y="366664"/>
            <a:ext cx="10613801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76949" y="366664"/>
            <a:ext cx="75276" cy="72000"/>
          </a:xfrm>
          <a:prstGeom prst="ellipse">
            <a:avLst/>
          </a:prstGeom>
          <a:solidFill>
            <a:srgbClr val="FF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66826" y="366664"/>
            <a:ext cx="75276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56703" y="366664"/>
            <a:ext cx="75276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71531" y="626201"/>
            <a:ext cx="7532965" cy="646331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화면구현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사용자 </a:t>
            </a:r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세미나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상세페이지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41" y="587441"/>
            <a:ext cx="723852" cy="723852"/>
          </a:xfrm>
          <a:prstGeom prst="rect">
            <a:avLst/>
          </a:prstGeom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302" y="1574643"/>
            <a:ext cx="9983396" cy="4851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713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5"/>
          <p:cNvSpPr/>
          <p:nvPr/>
        </p:nvSpPr>
        <p:spPr>
          <a:xfrm>
            <a:off x="143339" y="548680"/>
            <a:ext cx="11905323" cy="6144683"/>
          </a:xfrm>
          <a:prstGeom prst="round2SameRect">
            <a:avLst>
              <a:gd name="adj1" fmla="val 0"/>
              <a:gd name="adj2" fmla="val 2405"/>
            </a:avLst>
          </a:prstGeom>
          <a:solidFill>
            <a:schemeClr val="bg1"/>
          </a:solidFill>
          <a:ln>
            <a:noFill/>
          </a:ln>
          <a:effectLst>
            <a:outerShdw dist="254000" dir="5400000" sx="97000" sy="9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143339" y="243880"/>
            <a:ext cx="11905323" cy="304800"/>
          </a:xfrm>
          <a:prstGeom prst="round2SameRect">
            <a:avLst>
              <a:gd name="adj1" fmla="val 44667"/>
              <a:gd name="adj2" fmla="val 0"/>
            </a:avLst>
          </a:prstGeom>
          <a:solidFill>
            <a:srgbClr val="411F42"/>
          </a:solidFill>
          <a:ln>
            <a:noFill/>
          </a:ln>
          <a:effectLst>
            <a:outerShdw dist="76200" dir="16200000" sx="97000" sy="97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35120" y="366664"/>
            <a:ext cx="10613801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76949" y="366664"/>
            <a:ext cx="75276" cy="72000"/>
          </a:xfrm>
          <a:prstGeom prst="ellipse">
            <a:avLst/>
          </a:prstGeom>
          <a:solidFill>
            <a:srgbClr val="FF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66826" y="366664"/>
            <a:ext cx="75276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56703" y="366664"/>
            <a:ext cx="75276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71531" y="626201"/>
            <a:ext cx="7532965" cy="646331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화면구현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사용자 </a:t>
            </a:r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세미나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상세페이지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41" y="587441"/>
            <a:ext cx="723852" cy="723852"/>
          </a:xfrm>
          <a:prstGeom prst="rect">
            <a:avLst/>
          </a:prstGeom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882" y="1453278"/>
            <a:ext cx="10392275" cy="5153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622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21409477">
            <a:off x="832975" y="128932"/>
            <a:ext cx="9282799" cy="6218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직사각형 4"/>
          <p:cNvSpPr/>
          <p:nvPr/>
        </p:nvSpPr>
        <p:spPr>
          <a:xfrm>
            <a:off x="472557" y="338598"/>
            <a:ext cx="11617931" cy="6392929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28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/>
          </a:p>
        </p:txBody>
      </p:sp>
      <p:grpSp>
        <p:nvGrpSpPr>
          <p:cNvPr id="2" name="그룹 1"/>
          <p:cNvGrpSpPr/>
          <p:nvPr/>
        </p:nvGrpSpPr>
        <p:grpSpPr>
          <a:xfrm>
            <a:off x="143105" y="68627"/>
            <a:ext cx="768321" cy="6704028"/>
            <a:chOff x="586490" y="739768"/>
            <a:chExt cx="1017302" cy="5420168"/>
          </a:xfrm>
        </p:grpSpPr>
        <p:sp>
          <p:nvSpPr>
            <p:cNvPr id="39" name="자유형 38"/>
            <p:cNvSpPr/>
            <p:nvPr/>
          </p:nvSpPr>
          <p:spPr>
            <a:xfrm rot="10800000">
              <a:off x="586490" y="104137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0" name="자유형 39"/>
            <p:cNvSpPr/>
            <p:nvPr/>
          </p:nvSpPr>
          <p:spPr>
            <a:xfrm rot="10800000">
              <a:off x="754421" y="2816677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54421" y="2614644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586490" y="73976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1844742" y="557711"/>
            <a:ext cx="10084791" cy="64632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화면설계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메이커 스튜디오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–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프로젝트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문의 관리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- 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사용자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148743"/>
              </p:ext>
            </p:extLst>
          </p:nvPr>
        </p:nvGraphicFramePr>
        <p:xfrm>
          <a:off x="9168341" y="1433634"/>
          <a:ext cx="2688299" cy="915066"/>
        </p:xfrm>
        <a:graphic>
          <a:graphicData uri="http://schemas.openxmlformats.org/drawingml/2006/table">
            <a:tbl>
              <a:tblPr firstRow="1" bandRow="1"/>
              <a:tblGrid>
                <a:gridCol w="26882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24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화면코드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0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ht_user_w_MS_manageQna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081171" y="1433635"/>
            <a:ext cx="7895148" cy="487568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>
              <a:noFill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828034"/>
              </p:ext>
            </p:extLst>
          </p:nvPr>
        </p:nvGraphicFramePr>
        <p:xfrm>
          <a:off x="9168341" y="2479154"/>
          <a:ext cx="2688299" cy="3112437"/>
        </p:xfrm>
        <a:graphic>
          <a:graphicData uri="http://schemas.openxmlformats.org/drawingml/2006/table">
            <a:tbl>
              <a:tblPr firstRow="1" bandRow="1"/>
              <a:tblGrid>
                <a:gridCol w="2805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077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97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+mj-ea"/>
                          <a:ea typeface="+mj-ea"/>
                        </a:rPr>
                        <a:t>#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82320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ko-KR" altLang="en-US" sz="1200" b="1" dirty="0" smtClean="0">
                          <a:latin typeface="+mj-ea"/>
                          <a:ea typeface="+mj-ea"/>
                        </a:rPr>
                        <a:t>답변등록</a:t>
                      </a:r>
                      <a:endParaRPr lang="en-US" altLang="ko-KR" sz="1200" b="1" dirty="0" smtClean="0">
                        <a:latin typeface="+mj-ea"/>
                        <a:ea typeface="+mj-ea"/>
                      </a:endParaRPr>
                    </a:p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en-US" altLang="ko-KR" sz="1200" dirty="0" smtClean="0"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200" dirty="0" smtClean="0">
                          <a:latin typeface="+mj-ea"/>
                          <a:ea typeface="+mj-ea"/>
                        </a:rPr>
                        <a:t>프로젝트 관련 등록된 문의사항 답변 등록</a:t>
                      </a:r>
                      <a:r>
                        <a:rPr lang="ko-KR" altLang="en-US" sz="1200" baseline="0" dirty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200" baseline="0" dirty="0" err="1" smtClean="0">
                          <a:latin typeface="+mj-ea"/>
                          <a:ea typeface="+mj-ea"/>
                        </a:rPr>
                        <a:t>모달창</a:t>
                      </a:r>
                      <a:r>
                        <a:rPr lang="ko-KR" altLang="en-US" sz="1200" baseline="0" dirty="0" smtClean="0">
                          <a:latin typeface="+mj-ea"/>
                          <a:ea typeface="+mj-ea"/>
                        </a:rPr>
                        <a:t> 호출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ko-KR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확인</a:t>
                      </a:r>
                      <a:endParaRPr lang="en-US" altLang="ko-KR" sz="12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답변 등록</a:t>
                      </a:r>
                      <a:endParaRPr lang="ko-KR" altLang="en-US" sz="1200" b="0" i="0" u="none" strike="noStrike" cap="none" dirty="0" smtClean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72" y="557712"/>
            <a:ext cx="667193" cy="667193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1279531" y="1484365"/>
            <a:ext cx="7487279" cy="4732779"/>
            <a:chOff x="1279531" y="1484365"/>
            <a:chExt cx="7487279" cy="4732779"/>
          </a:xfrm>
        </p:grpSpPr>
        <p:grpSp>
          <p:nvGrpSpPr>
            <p:cNvPr id="22" name="그룹 21"/>
            <p:cNvGrpSpPr/>
            <p:nvPr/>
          </p:nvGrpSpPr>
          <p:grpSpPr>
            <a:xfrm>
              <a:off x="1279531" y="1484365"/>
              <a:ext cx="7487279" cy="4732779"/>
              <a:chOff x="1274211" y="1378087"/>
              <a:chExt cx="7487279" cy="4732779"/>
            </a:xfrm>
          </p:grpSpPr>
          <p:grpSp>
            <p:nvGrpSpPr>
              <p:cNvPr id="50" name="그룹 49"/>
              <p:cNvGrpSpPr/>
              <p:nvPr/>
            </p:nvGrpSpPr>
            <p:grpSpPr>
              <a:xfrm>
                <a:off x="1274211" y="1378087"/>
                <a:ext cx="7487279" cy="4732779"/>
                <a:chOff x="1300345" y="1394830"/>
                <a:chExt cx="7487279" cy="4732779"/>
              </a:xfrm>
            </p:grpSpPr>
            <p:grpSp>
              <p:nvGrpSpPr>
                <p:cNvPr id="53" name="그룹 52"/>
                <p:cNvGrpSpPr/>
                <p:nvPr/>
              </p:nvGrpSpPr>
              <p:grpSpPr>
                <a:xfrm>
                  <a:off x="1300345" y="1394830"/>
                  <a:ext cx="7487279" cy="4732779"/>
                  <a:chOff x="1300345" y="1394830"/>
                  <a:chExt cx="7487279" cy="4732779"/>
                </a:xfrm>
              </p:grpSpPr>
              <p:pic>
                <p:nvPicPr>
                  <p:cNvPr id="55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300345" y="1394830"/>
                    <a:ext cx="7487279" cy="473277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56" name="직사각형 55"/>
                  <p:cNvSpPr/>
                  <p:nvPr/>
                </p:nvSpPr>
                <p:spPr>
                  <a:xfrm>
                    <a:off x="2927350" y="5651500"/>
                    <a:ext cx="5845034" cy="47610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ko-KR" altLang="en-US" sz="1000"/>
                  </a:p>
                </p:txBody>
              </p:sp>
            </p:grpSp>
            <p:sp>
              <p:nvSpPr>
                <p:cNvPr id="54" name="직사각형 53"/>
                <p:cNvSpPr/>
                <p:nvPr/>
              </p:nvSpPr>
              <p:spPr>
                <a:xfrm>
                  <a:off x="2927350" y="2305051"/>
                  <a:ext cx="5740400" cy="35893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ko-KR" altLang="en-US" sz="1000"/>
                </a:p>
              </p:txBody>
            </p:sp>
          </p:grpSp>
          <p:sp>
            <p:nvSpPr>
              <p:cNvPr id="51" name="직사각형 50"/>
              <p:cNvSpPr/>
              <p:nvPr/>
            </p:nvSpPr>
            <p:spPr>
              <a:xfrm>
                <a:off x="1289451" y="5075555"/>
                <a:ext cx="899789" cy="1365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600" b="1" smtClean="0">
                    <a:solidFill>
                      <a:srgbClr val="FF9E00"/>
                    </a:solidFill>
                  </a:rPr>
                  <a:t>프로젝트 문의 관리</a:t>
                </a:r>
                <a:endParaRPr lang="ko-KR" altLang="en-US" sz="600" b="1" dirty="0">
                  <a:solidFill>
                    <a:srgbClr val="FF9E00"/>
                  </a:solidFill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3050539" y="1972309"/>
                <a:ext cx="2513867" cy="1365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600" b="1" dirty="0" smtClean="0">
                    <a:solidFill>
                      <a:schemeClr val="tx1"/>
                    </a:solidFill>
                  </a:rPr>
                  <a:t>프로젝트 문의 관리</a:t>
                </a:r>
                <a:endParaRPr lang="ko-KR" altLang="en-US" sz="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3061433" y="2303394"/>
              <a:ext cx="4466777" cy="319901"/>
              <a:chOff x="3061433" y="2265294"/>
              <a:chExt cx="4466777" cy="319901"/>
            </a:xfrm>
          </p:grpSpPr>
          <p:pic>
            <p:nvPicPr>
              <p:cNvPr id="45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1433" y="2265294"/>
                <a:ext cx="4466777" cy="3199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6" name="직사각형 45"/>
              <p:cNvSpPr/>
              <p:nvPr/>
            </p:nvSpPr>
            <p:spPr>
              <a:xfrm>
                <a:off x="3809413" y="2369225"/>
                <a:ext cx="860218" cy="1365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600" b="1" dirty="0" smtClean="0">
                    <a:solidFill>
                      <a:schemeClr val="tx1"/>
                    </a:solidFill>
                  </a:rPr>
                  <a:t>등록 날짜</a:t>
                </a:r>
                <a:endParaRPr lang="ko-KR" altLang="en-US" sz="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3090868" y="2369223"/>
                <a:ext cx="718545" cy="1365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600" b="1" dirty="0" smtClean="0">
                    <a:solidFill>
                      <a:srgbClr val="0070C0"/>
                    </a:solidFill>
                  </a:rPr>
                  <a:t>문의자 아이디</a:t>
                </a:r>
                <a:endParaRPr lang="ko-KR" altLang="en-US" sz="6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4669631" y="2369224"/>
                <a:ext cx="860218" cy="1365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600" b="1" dirty="0" smtClean="0">
                    <a:solidFill>
                      <a:schemeClr val="tx1"/>
                    </a:solidFill>
                  </a:rPr>
                  <a:t>문의 내용</a:t>
                </a:r>
                <a:endParaRPr lang="ko-KR" altLang="en-US" sz="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6993726" y="2369224"/>
                <a:ext cx="519698" cy="1365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0" rtlCol="0" anchor="ctr"/>
              <a:lstStyle/>
              <a:p>
                <a:r>
                  <a:rPr lang="ko-KR" altLang="en-US" sz="600" b="1" dirty="0" smtClean="0">
                    <a:solidFill>
                      <a:schemeClr val="tx1"/>
                    </a:solidFill>
                  </a:rPr>
                  <a:t>  </a:t>
                </a:r>
                <a:endParaRPr lang="ko-KR" altLang="en-US" sz="600" b="1" dirty="0">
                  <a:solidFill>
                    <a:srgbClr val="0070C0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3061433" y="2629143"/>
              <a:ext cx="4466777" cy="562790"/>
              <a:chOff x="3061433" y="2591043"/>
              <a:chExt cx="4466777" cy="562790"/>
            </a:xfrm>
          </p:grpSpPr>
          <p:pic>
            <p:nvPicPr>
              <p:cNvPr id="38" name="Picture 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1433" y="2591043"/>
                <a:ext cx="4466777" cy="5627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4" name="직사각형 43"/>
              <p:cNvSpPr/>
              <p:nvPr/>
            </p:nvSpPr>
            <p:spPr>
              <a:xfrm>
                <a:off x="3809413" y="2679581"/>
                <a:ext cx="860218" cy="1365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600" b="1" dirty="0" smtClean="0">
                    <a:solidFill>
                      <a:schemeClr val="tx1"/>
                    </a:solidFill>
                  </a:rPr>
                  <a:t>2020-05-06</a:t>
                </a:r>
                <a:endParaRPr lang="ko-KR" altLang="en-US" sz="600" b="1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1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8976" y="2673411"/>
              <a:ext cx="426109" cy="225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2" name="직사각형 31"/>
            <p:cNvSpPr/>
            <p:nvPr/>
          </p:nvSpPr>
          <p:spPr>
            <a:xfrm>
              <a:off x="3154920" y="2688652"/>
              <a:ext cx="677353" cy="237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900" b="1" dirty="0" smtClean="0">
                  <a:solidFill>
                    <a:srgbClr val="0070C0"/>
                  </a:solidFill>
                </a:rPr>
                <a:t>idhong1111</a:t>
              </a:r>
              <a:endParaRPr lang="ko-KR" altLang="en-US" sz="900" b="1" dirty="0">
                <a:solidFill>
                  <a:srgbClr val="0070C0"/>
                </a:solidFill>
              </a:endParaRPr>
            </a:p>
          </p:txBody>
        </p:sp>
        <p:pic>
          <p:nvPicPr>
            <p:cNvPr id="33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1588" y="3342555"/>
              <a:ext cx="2305222" cy="28174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9522" y="3386153"/>
              <a:ext cx="1790700" cy="284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5" name="직사각형 34"/>
            <p:cNvSpPr/>
            <p:nvPr/>
          </p:nvSpPr>
          <p:spPr>
            <a:xfrm>
              <a:off x="6727630" y="2350796"/>
              <a:ext cx="346665" cy="289482"/>
            </a:xfrm>
            <a:prstGeom prst="rect">
              <a:avLst/>
            </a:prstGeom>
            <a:solidFill>
              <a:srgbClr val="FF9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/>
                <a:t>1</a:t>
              </a:r>
              <a:endParaRPr lang="ko-KR" altLang="en-US" sz="1100" b="1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8166495" y="5451553"/>
              <a:ext cx="346665" cy="289482"/>
            </a:xfrm>
            <a:prstGeom prst="rect">
              <a:avLst/>
            </a:prstGeom>
            <a:solidFill>
              <a:srgbClr val="FF9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2</a:t>
              </a:r>
              <a:endParaRPr lang="ko-KR" altLang="en-US" sz="1100" b="1" dirty="0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6726338" y="3687422"/>
              <a:ext cx="1071461" cy="2009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b="1" dirty="0" smtClean="0">
                  <a:solidFill>
                    <a:schemeClr val="tx1"/>
                  </a:solidFill>
                </a:rPr>
                <a:t>답변 입력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212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5"/>
          <p:cNvSpPr/>
          <p:nvPr/>
        </p:nvSpPr>
        <p:spPr>
          <a:xfrm>
            <a:off x="143339" y="548680"/>
            <a:ext cx="11905323" cy="6144683"/>
          </a:xfrm>
          <a:prstGeom prst="round2SameRect">
            <a:avLst>
              <a:gd name="adj1" fmla="val 0"/>
              <a:gd name="adj2" fmla="val 2405"/>
            </a:avLst>
          </a:prstGeom>
          <a:solidFill>
            <a:schemeClr val="bg1"/>
          </a:solidFill>
          <a:ln>
            <a:noFill/>
          </a:ln>
          <a:effectLst>
            <a:outerShdw dist="254000" dir="5400000" sx="97000" sy="9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143339" y="243880"/>
            <a:ext cx="11905323" cy="304800"/>
          </a:xfrm>
          <a:prstGeom prst="round2SameRect">
            <a:avLst>
              <a:gd name="adj1" fmla="val 44667"/>
              <a:gd name="adj2" fmla="val 0"/>
            </a:avLst>
          </a:prstGeom>
          <a:solidFill>
            <a:srgbClr val="411F42"/>
          </a:solidFill>
          <a:ln>
            <a:noFill/>
          </a:ln>
          <a:effectLst>
            <a:outerShdw dist="76200" dir="16200000" sx="97000" sy="97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35120" y="366664"/>
            <a:ext cx="10613801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76949" y="366664"/>
            <a:ext cx="75276" cy="72000"/>
          </a:xfrm>
          <a:prstGeom prst="ellipse">
            <a:avLst/>
          </a:prstGeom>
          <a:solidFill>
            <a:srgbClr val="FF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66826" y="366664"/>
            <a:ext cx="75276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56703" y="366664"/>
            <a:ext cx="75276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71531" y="626201"/>
            <a:ext cx="7532965" cy="646331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화면구현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사용자 </a:t>
            </a:r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세미나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상세페이지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41" y="587441"/>
            <a:ext cx="723852" cy="72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21409477">
            <a:off x="832975" y="128932"/>
            <a:ext cx="9282799" cy="6218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직사각형 4"/>
          <p:cNvSpPr/>
          <p:nvPr/>
        </p:nvSpPr>
        <p:spPr>
          <a:xfrm>
            <a:off x="472557" y="338598"/>
            <a:ext cx="11617931" cy="6392929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28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/>
          </a:p>
        </p:txBody>
      </p:sp>
      <p:grpSp>
        <p:nvGrpSpPr>
          <p:cNvPr id="2" name="그룹 1"/>
          <p:cNvGrpSpPr/>
          <p:nvPr/>
        </p:nvGrpSpPr>
        <p:grpSpPr>
          <a:xfrm>
            <a:off x="143105" y="68627"/>
            <a:ext cx="768321" cy="6704028"/>
            <a:chOff x="586490" y="739768"/>
            <a:chExt cx="1017302" cy="5420168"/>
          </a:xfrm>
        </p:grpSpPr>
        <p:sp>
          <p:nvSpPr>
            <p:cNvPr id="39" name="자유형 38"/>
            <p:cNvSpPr/>
            <p:nvPr/>
          </p:nvSpPr>
          <p:spPr>
            <a:xfrm rot="10800000">
              <a:off x="586490" y="104137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0" name="자유형 39"/>
            <p:cNvSpPr/>
            <p:nvPr/>
          </p:nvSpPr>
          <p:spPr>
            <a:xfrm rot="10800000">
              <a:off x="754421" y="2816677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54421" y="2614644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586490" y="73976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1844742" y="557711"/>
            <a:ext cx="10084791" cy="64632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화면설계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메이커 스튜디오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–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스토어 등록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- 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사용자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391531"/>
              </p:ext>
            </p:extLst>
          </p:nvPr>
        </p:nvGraphicFramePr>
        <p:xfrm>
          <a:off x="9168341" y="1433634"/>
          <a:ext cx="2688299" cy="915066"/>
        </p:xfrm>
        <a:graphic>
          <a:graphicData uri="http://schemas.openxmlformats.org/drawingml/2006/table">
            <a:tbl>
              <a:tblPr firstRow="1" bandRow="1"/>
              <a:tblGrid>
                <a:gridCol w="26882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24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화면코드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0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ht_user_w_MS_storeReg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081171" y="1433635"/>
            <a:ext cx="7895148" cy="487568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>
              <a:noFill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46754"/>
              </p:ext>
            </p:extLst>
          </p:nvPr>
        </p:nvGraphicFramePr>
        <p:xfrm>
          <a:off x="9168341" y="2479154"/>
          <a:ext cx="2688299" cy="3112437"/>
        </p:xfrm>
        <a:graphic>
          <a:graphicData uri="http://schemas.openxmlformats.org/drawingml/2006/table">
            <a:tbl>
              <a:tblPr firstRow="1" bandRow="1"/>
              <a:tblGrid>
                <a:gridCol w="2805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077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97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+mj-ea"/>
                          <a:ea typeface="+mj-ea"/>
                        </a:rPr>
                        <a:t>#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82320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ko-KR" altLang="en-US" sz="1200" b="1" dirty="0" smtClean="0">
                          <a:latin typeface="+mj-ea"/>
                          <a:ea typeface="+mj-ea"/>
                        </a:rPr>
                        <a:t>추가하기</a:t>
                      </a:r>
                      <a:endParaRPr lang="en-US" altLang="ko-KR" sz="1200" b="1" dirty="0" smtClean="0">
                        <a:latin typeface="+mj-ea"/>
                        <a:ea typeface="+mj-ea"/>
                      </a:endParaRPr>
                    </a:p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en-US" altLang="ko-KR" sz="1200" dirty="0" smtClean="0"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200" dirty="0" smtClean="0">
                          <a:latin typeface="+mj-ea"/>
                          <a:ea typeface="+mj-ea"/>
                        </a:rPr>
                        <a:t>추가할 옵션 입력 </a:t>
                      </a:r>
                      <a:r>
                        <a:rPr lang="ko-KR" altLang="en-US" sz="1200" dirty="0" err="1" smtClean="0">
                          <a:latin typeface="+mj-ea"/>
                          <a:ea typeface="+mj-ea"/>
                        </a:rPr>
                        <a:t>모달</a:t>
                      </a:r>
                      <a:r>
                        <a:rPr lang="ko-KR" altLang="en-US" sz="1200" dirty="0" smtClean="0">
                          <a:latin typeface="+mj-ea"/>
                          <a:ea typeface="+mj-ea"/>
                        </a:rPr>
                        <a:t> 창 호출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ko-KR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저장하기</a:t>
                      </a:r>
                      <a:endParaRPr lang="en-US" altLang="ko-KR" sz="12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- 3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번 </a:t>
                      </a:r>
                      <a:r>
                        <a:rPr lang="ko-KR" altLang="en-US" sz="1200" kern="12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컨펌을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위한 </a:t>
                      </a:r>
                      <a:r>
                        <a:rPr lang="ko-KR" altLang="en-US" sz="1200" kern="12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모달창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호출</a:t>
                      </a:r>
                      <a:endParaRPr lang="ko-KR" altLang="en-US" sz="1200" b="0" i="0" u="none" strike="noStrike" cap="none" dirty="0" smtClean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ko-KR" altLang="en-US" sz="1200" b="1" kern="12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모달창</a:t>
                      </a:r>
                      <a:endParaRPr lang="en-US" altLang="ko-KR" sz="12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신청 및 완료 </a:t>
                      </a:r>
                      <a:r>
                        <a:rPr lang="ko-KR" altLang="en-US" sz="1200" kern="12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컨펌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72" y="557712"/>
            <a:ext cx="667193" cy="667193"/>
          </a:xfrm>
          <a:prstGeom prst="rect">
            <a:avLst/>
          </a:prstGeom>
        </p:spPr>
      </p:pic>
      <p:grpSp>
        <p:nvGrpSpPr>
          <p:cNvPr id="57" name="그룹 56"/>
          <p:cNvGrpSpPr/>
          <p:nvPr/>
        </p:nvGrpSpPr>
        <p:grpSpPr>
          <a:xfrm>
            <a:off x="1234303" y="1530488"/>
            <a:ext cx="7617127" cy="4732779"/>
            <a:chOff x="1285105" y="1505087"/>
            <a:chExt cx="7617127" cy="4732779"/>
          </a:xfrm>
        </p:grpSpPr>
        <p:grpSp>
          <p:nvGrpSpPr>
            <p:cNvPr id="58" name="그룹 57"/>
            <p:cNvGrpSpPr/>
            <p:nvPr/>
          </p:nvGrpSpPr>
          <p:grpSpPr>
            <a:xfrm>
              <a:off x="1285105" y="1505087"/>
              <a:ext cx="7487279" cy="4732779"/>
              <a:chOff x="1121067" y="1509130"/>
              <a:chExt cx="7487279" cy="4732779"/>
            </a:xfrm>
          </p:grpSpPr>
          <p:grpSp>
            <p:nvGrpSpPr>
              <p:cNvPr id="69" name="그룹 68"/>
              <p:cNvGrpSpPr/>
              <p:nvPr/>
            </p:nvGrpSpPr>
            <p:grpSpPr>
              <a:xfrm>
                <a:off x="1121067" y="1509130"/>
                <a:ext cx="7487279" cy="4732779"/>
                <a:chOff x="1258971" y="1492387"/>
                <a:chExt cx="7487279" cy="4732779"/>
              </a:xfrm>
            </p:grpSpPr>
            <p:grpSp>
              <p:nvGrpSpPr>
                <p:cNvPr id="72" name="그룹 71"/>
                <p:cNvGrpSpPr/>
                <p:nvPr/>
              </p:nvGrpSpPr>
              <p:grpSpPr>
                <a:xfrm>
                  <a:off x="1258971" y="1492387"/>
                  <a:ext cx="7487279" cy="4732779"/>
                  <a:chOff x="1285105" y="1509130"/>
                  <a:chExt cx="7487279" cy="4732779"/>
                </a:xfrm>
              </p:grpSpPr>
              <p:grpSp>
                <p:nvGrpSpPr>
                  <p:cNvPr id="75" name="그룹 74"/>
                  <p:cNvGrpSpPr/>
                  <p:nvPr/>
                </p:nvGrpSpPr>
                <p:grpSpPr>
                  <a:xfrm>
                    <a:off x="1285105" y="1509130"/>
                    <a:ext cx="7487279" cy="4732779"/>
                    <a:chOff x="1285105" y="1509130"/>
                    <a:chExt cx="7487279" cy="4732779"/>
                  </a:xfrm>
                </p:grpSpPr>
                <p:pic>
                  <p:nvPicPr>
                    <p:cNvPr id="77" name="Picture 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285105" y="1509130"/>
                      <a:ext cx="7487279" cy="473277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  <p:sp>
                  <p:nvSpPr>
                    <p:cNvPr id="78" name="직사각형 77"/>
                    <p:cNvSpPr/>
                    <p:nvPr/>
                  </p:nvSpPr>
                  <p:spPr>
                    <a:xfrm>
                      <a:off x="2927350" y="5765800"/>
                      <a:ext cx="5845034" cy="47610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ko-KR" altLang="en-US" sz="1000"/>
                    </a:p>
                  </p:txBody>
                </p:sp>
              </p:grpSp>
              <p:sp>
                <p:nvSpPr>
                  <p:cNvPr id="76" name="직사각형 75"/>
                  <p:cNvSpPr/>
                  <p:nvPr/>
                </p:nvSpPr>
                <p:spPr>
                  <a:xfrm>
                    <a:off x="2927350" y="2305051"/>
                    <a:ext cx="5740400" cy="358933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ko-KR" altLang="en-US" sz="1000"/>
                  </a:p>
                </p:txBody>
              </p:sp>
            </p:grpSp>
            <p:sp>
              <p:nvSpPr>
                <p:cNvPr id="73" name="직사각형 72"/>
                <p:cNvSpPr/>
                <p:nvPr/>
              </p:nvSpPr>
              <p:spPr>
                <a:xfrm>
                  <a:off x="1320799" y="5826125"/>
                  <a:ext cx="620505" cy="1365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600" b="1" smtClean="0">
                      <a:solidFill>
                        <a:srgbClr val="FF9E00"/>
                      </a:solidFill>
                    </a:rPr>
                    <a:t>스토어등록</a:t>
                  </a:r>
                  <a:endParaRPr lang="ko-KR" altLang="en-US" sz="600" b="1" dirty="0">
                    <a:solidFill>
                      <a:srgbClr val="FF9E00"/>
                    </a:solidFill>
                  </a:endParaRPr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3035299" y="2063749"/>
                  <a:ext cx="882651" cy="1365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600" b="1" dirty="0" smtClean="0">
                      <a:solidFill>
                        <a:srgbClr val="FF9E00"/>
                      </a:solidFill>
                    </a:rPr>
                    <a:t>스토어 등록</a:t>
                  </a:r>
                  <a:endParaRPr lang="ko-KR" altLang="en-US" sz="600" b="1" dirty="0">
                    <a:solidFill>
                      <a:srgbClr val="FF9E00"/>
                    </a:solidFill>
                  </a:endParaRPr>
                </a:p>
              </p:txBody>
            </p:sp>
          </p:grpSp>
          <p:pic>
            <p:nvPicPr>
              <p:cNvPr id="70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3312" y="2336428"/>
                <a:ext cx="2754301" cy="1803176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1" name="Picture 6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46576" y="2217017"/>
                <a:ext cx="2821315" cy="3922538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59" name="직사각형 58"/>
            <p:cNvSpPr/>
            <p:nvPr/>
          </p:nvSpPr>
          <p:spPr>
            <a:xfrm>
              <a:off x="5624217" y="4029099"/>
              <a:ext cx="346665" cy="289482"/>
            </a:xfrm>
            <a:prstGeom prst="rect">
              <a:avLst/>
            </a:prstGeom>
            <a:solidFill>
              <a:srgbClr val="FF9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/>
                <a:t>1</a:t>
              </a:r>
              <a:endParaRPr lang="ko-KR" altLang="en-US" sz="1100" b="1" dirty="0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5623617" y="5830609"/>
              <a:ext cx="346665" cy="289482"/>
            </a:xfrm>
            <a:prstGeom prst="rect">
              <a:avLst/>
            </a:prstGeom>
            <a:solidFill>
              <a:srgbClr val="FF9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2</a:t>
              </a:r>
              <a:endParaRPr lang="ko-KR" altLang="en-US" sz="1100" b="1" dirty="0"/>
            </a:p>
          </p:txBody>
        </p:sp>
        <p:grpSp>
          <p:nvGrpSpPr>
            <p:cNvPr id="61" name="그룹 60"/>
            <p:cNvGrpSpPr/>
            <p:nvPr/>
          </p:nvGrpSpPr>
          <p:grpSpPr>
            <a:xfrm>
              <a:off x="6948101" y="4267193"/>
              <a:ext cx="1954131" cy="1923328"/>
              <a:chOff x="2714768" y="4318581"/>
              <a:chExt cx="1954131" cy="1923328"/>
            </a:xfrm>
          </p:grpSpPr>
          <p:pic>
            <p:nvPicPr>
              <p:cNvPr id="63" name="그림 6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27348" y="4318581"/>
                <a:ext cx="1741551" cy="939439"/>
              </a:xfrm>
              <a:prstGeom prst="rect">
                <a:avLst/>
              </a:prstGeom>
            </p:spPr>
          </p:pic>
          <p:pic>
            <p:nvPicPr>
              <p:cNvPr id="64" name="그림 6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27347" y="5302470"/>
                <a:ext cx="1741551" cy="939439"/>
              </a:xfrm>
              <a:prstGeom prst="rect">
                <a:avLst/>
              </a:prstGeom>
            </p:spPr>
          </p:pic>
          <p:sp>
            <p:nvSpPr>
              <p:cNvPr id="65" name="직사각형 64"/>
              <p:cNvSpPr/>
              <p:nvPr/>
            </p:nvSpPr>
            <p:spPr>
              <a:xfrm>
                <a:off x="3119517" y="4568258"/>
                <a:ext cx="452359" cy="2009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ko-KR" altLang="en-US" sz="700" b="1" dirty="0" smtClean="0">
                    <a:solidFill>
                      <a:schemeClr val="tx1"/>
                    </a:solidFill>
                  </a:rPr>
                  <a:t>  신청 하시</a:t>
                </a:r>
                <a:endParaRPr lang="ko-KR" altLang="en-US" sz="7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3176666" y="5545553"/>
                <a:ext cx="1127833" cy="2009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ko-KR" altLang="en-US" sz="700" b="1" dirty="0" smtClean="0">
                    <a:solidFill>
                      <a:schemeClr val="tx1"/>
                    </a:solidFill>
                  </a:rPr>
                  <a:t>  신청이 완료 되었습니다</a:t>
                </a:r>
                <a:endParaRPr lang="ko-KR" altLang="en-US" sz="7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3679804" y="5706097"/>
                <a:ext cx="528559" cy="2009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endParaRPr lang="ko-KR" altLang="en-US" sz="7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2714768" y="5113279"/>
                <a:ext cx="346665" cy="289482"/>
              </a:xfrm>
              <a:prstGeom prst="rect">
                <a:avLst/>
              </a:prstGeom>
              <a:solidFill>
                <a:srgbClr val="FF9E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 smtClean="0"/>
                  <a:t>3</a:t>
                </a:r>
                <a:endParaRPr lang="ko-KR" altLang="en-US" sz="1100" b="1" dirty="0"/>
              </a:p>
            </p:txBody>
          </p:sp>
        </p:grpSp>
        <p:sp>
          <p:nvSpPr>
            <p:cNvPr id="62" name="직사각형 61"/>
            <p:cNvSpPr/>
            <p:nvPr/>
          </p:nvSpPr>
          <p:spPr>
            <a:xfrm>
              <a:off x="5970282" y="2288211"/>
              <a:ext cx="388186" cy="2009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 옵션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699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21409477">
            <a:off x="832975" y="128932"/>
            <a:ext cx="9282799" cy="6218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직사각형 4"/>
          <p:cNvSpPr/>
          <p:nvPr/>
        </p:nvSpPr>
        <p:spPr>
          <a:xfrm>
            <a:off x="472557" y="338598"/>
            <a:ext cx="11617931" cy="6392929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28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/>
          </a:p>
        </p:txBody>
      </p:sp>
      <p:grpSp>
        <p:nvGrpSpPr>
          <p:cNvPr id="2" name="그룹 1"/>
          <p:cNvGrpSpPr/>
          <p:nvPr/>
        </p:nvGrpSpPr>
        <p:grpSpPr>
          <a:xfrm>
            <a:off x="143105" y="68627"/>
            <a:ext cx="768321" cy="6704028"/>
            <a:chOff x="586490" y="739768"/>
            <a:chExt cx="1017302" cy="5420168"/>
          </a:xfrm>
        </p:grpSpPr>
        <p:sp>
          <p:nvSpPr>
            <p:cNvPr id="39" name="자유형 38"/>
            <p:cNvSpPr/>
            <p:nvPr/>
          </p:nvSpPr>
          <p:spPr>
            <a:xfrm rot="10800000">
              <a:off x="586490" y="104137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0" name="자유형 39"/>
            <p:cNvSpPr/>
            <p:nvPr/>
          </p:nvSpPr>
          <p:spPr>
            <a:xfrm rot="10800000">
              <a:off x="754421" y="2816677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54421" y="2614644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586490" y="73976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1844742" y="557711"/>
            <a:ext cx="10084791" cy="64632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화면설계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메이커 스튜디오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–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스토어 판매관리 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–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주문 확인 및 배송 관리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- 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사용자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901864"/>
              </p:ext>
            </p:extLst>
          </p:nvPr>
        </p:nvGraphicFramePr>
        <p:xfrm>
          <a:off x="9168341" y="1433634"/>
          <a:ext cx="2688299" cy="915066"/>
        </p:xfrm>
        <a:graphic>
          <a:graphicData uri="http://schemas.openxmlformats.org/drawingml/2006/table">
            <a:tbl>
              <a:tblPr firstRow="1" bandRow="1"/>
              <a:tblGrid>
                <a:gridCol w="26882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24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화면코드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0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ht_user_w_MS_store_manage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081171" y="1433635"/>
            <a:ext cx="7895148" cy="487568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>
              <a:noFill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339322"/>
              </p:ext>
            </p:extLst>
          </p:nvPr>
        </p:nvGraphicFramePr>
        <p:xfrm>
          <a:off x="9168341" y="2479154"/>
          <a:ext cx="2688299" cy="3112437"/>
        </p:xfrm>
        <a:graphic>
          <a:graphicData uri="http://schemas.openxmlformats.org/drawingml/2006/table">
            <a:tbl>
              <a:tblPr firstRow="1" bandRow="1"/>
              <a:tblGrid>
                <a:gridCol w="2805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077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97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+mj-ea"/>
                          <a:ea typeface="+mj-ea"/>
                        </a:rPr>
                        <a:t>#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82320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ko-KR" altLang="en-US" sz="1200" b="1" dirty="0" smtClean="0">
                          <a:latin typeface="+mj-ea"/>
                          <a:ea typeface="+mj-ea"/>
                        </a:rPr>
                        <a:t>주문 확인 및 배송 관리</a:t>
                      </a:r>
                      <a:endParaRPr lang="en-US" altLang="ko-KR" sz="1200" b="1" dirty="0" smtClean="0">
                        <a:latin typeface="+mj-ea"/>
                        <a:ea typeface="+mj-ea"/>
                      </a:endParaRPr>
                    </a:p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en-US" altLang="ko-KR" sz="1200" dirty="0" smtClean="0"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200" dirty="0" err="1" smtClean="0">
                          <a:latin typeface="+mj-ea"/>
                          <a:ea typeface="+mj-ea"/>
                        </a:rPr>
                        <a:t>리워드</a:t>
                      </a:r>
                      <a:r>
                        <a:rPr lang="ko-KR" altLang="en-US" sz="1200" dirty="0" smtClean="0">
                          <a:latin typeface="+mj-ea"/>
                          <a:ea typeface="+mj-ea"/>
                        </a:rPr>
                        <a:t> 스토어에 등록된 주문 관련 사항 확인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b="0" i="0" u="none" strike="noStrike" cap="none" dirty="0" smtClean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72" y="557712"/>
            <a:ext cx="667193" cy="667193"/>
          </a:xfrm>
          <a:prstGeom prst="rect">
            <a:avLst/>
          </a:prstGeom>
        </p:spPr>
      </p:pic>
      <p:grpSp>
        <p:nvGrpSpPr>
          <p:cNvPr id="36" name="그룹 35"/>
          <p:cNvGrpSpPr/>
          <p:nvPr/>
        </p:nvGrpSpPr>
        <p:grpSpPr>
          <a:xfrm>
            <a:off x="1285105" y="1505087"/>
            <a:ext cx="7487279" cy="4732779"/>
            <a:chOff x="1285105" y="1505087"/>
            <a:chExt cx="7487279" cy="4732779"/>
          </a:xfrm>
        </p:grpSpPr>
        <p:grpSp>
          <p:nvGrpSpPr>
            <p:cNvPr id="37" name="그룹 36"/>
            <p:cNvGrpSpPr/>
            <p:nvPr/>
          </p:nvGrpSpPr>
          <p:grpSpPr>
            <a:xfrm>
              <a:off x="1285105" y="1505087"/>
              <a:ext cx="7487279" cy="4732779"/>
              <a:chOff x="1258971" y="1492387"/>
              <a:chExt cx="7487279" cy="4732779"/>
            </a:xfrm>
          </p:grpSpPr>
          <p:grpSp>
            <p:nvGrpSpPr>
              <p:cNvPr id="84" name="그룹 83"/>
              <p:cNvGrpSpPr/>
              <p:nvPr/>
            </p:nvGrpSpPr>
            <p:grpSpPr>
              <a:xfrm>
                <a:off x="1258971" y="1492387"/>
                <a:ext cx="7487279" cy="4732779"/>
                <a:chOff x="1285105" y="1509130"/>
                <a:chExt cx="7487279" cy="4732779"/>
              </a:xfrm>
            </p:grpSpPr>
            <p:grpSp>
              <p:nvGrpSpPr>
                <p:cNvPr id="87" name="그룹 86"/>
                <p:cNvGrpSpPr/>
                <p:nvPr/>
              </p:nvGrpSpPr>
              <p:grpSpPr>
                <a:xfrm>
                  <a:off x="1285105" y="1509130"/>
                  <a:ext cx="7487279" cy="4732779"/>
                  <a:chOff x="1285105" y="1509130"/>
                  <a:chExt cx="7487279" cy="4732779"/>
                </a:xfrm>
              </p:grpSpPr>
              <p:pic>
                <p:nvPicPr>
                  <p:cNvPr id="89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285105" y="1509130"/>
                    <a:ext cx="7487279" cy="473277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90" name="직사각형 89"/>
                  <p:cNvSpPr/>
                  <p:nvPr/>
                </p:nvSpPr>
                <p:spPr>
                  <a:xfrm>
                    <a:off x="2927350" y="5765800"/>
                    <a:ext cx="5845034" cy="47610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ko-KR" altLang="en-US" sz="1000"/>
                  </a:p>
                </p:txBody>
              </p:sp>
            </p:grpSp>
            <p:sp>
              <p:nvSpPr>
                <p:cNvPr id="88" name="직사각형 87"/>
                <p:cNvSpPr/>
                <p:nvPr/>
              </p:nvSpPr>
              <p:spPr>
                <a:xfrm>
                  <a:off x="2927350" y="2305051"/>
                  <a:ext cx="5740400" cy="35893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ko-KR" altLang="en-US" sz="1000"/>
                </a:p>
              </p:txBody>
            </p:sp>
          </p:grpSp>
          <p:sp>
            <p:nvSpPr>
              <p:cNvPr id="85" name="직사각형 84"/>
              <p:cNvSpPr/>
              <p:nvPr/>
            </p:nvSpPr>
            <p:spPr>
              <a:xfrm>
                <a:off x="1365249" y="2949575"/>
                <a:ext cx="811005" cy="1365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600" b="1" dirty="0" smtClean="0">
                    <a:solidFill>
                      <a:srgbClr val="FF9E00"/>
                    </a:solidFill>
                  </a:rPr>
                  <a:t>스토어 판매 관리</a:t>
                </a:r>
                <a:endParaRPr lang="ko-KR" altLang="en-US" sz="600" b="1" dirty="0">
                  <a:solidFill>
                    <a:srgbClr val="FF9E00"/>
                  </a:solidFill>
                </a:endParaRPr>
              </a:p>
            </p:txBody>
          </p:sp>
          <p:sp>
            <p:nvSpPr>
              <p:cNvPr id="86" name="직사각형 85"/>
              <p:cNvSpPr/>
              <p:nvPr/>
            </p:nvSpPr>
            <p:spPr>
              <a:xfrm>
                <a:off x="3035299" y="2063749"/>
                <a:ext cx="1739167" cy="1365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600" b="1" dirty="0">
                    <a:solidFill>
                      <a:schemeClr val="bg1">
                        <a:lumMod val="65000"/>
                      </a:schemeClr>
                    </a:solidFill>
                  </a:rPr>
                  <a:t>스토어 판매 관리 </a:t>
                </a:r>
                <a:r>
                  <a:rPr lang="en-US" altLang="ko-KR" sz="600" b="1" dirty="0">
                    <a:solidFill>
                      <a:schemeClr val="bg1">
                        <a:lumMod val="65000"/>
                      </a:schemeClr>
                    </a:solidFill>
                  </a:rPr>
                  <a:t>&gt;</a:t>
                </a:r>
                <a:r>
                  <a:rPr lang="en-US" altLang="ko-KR" sz="600" b="1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600" b="1" dirty="0" smtClean="0">
                    <a:solidFill>
                      <a:schemeClr val="tx1"/>
                    </a:solidFill>
                  </a:rPr>
                  <a:t>주문 확인 및 배송 관리</a:t>
                </a:r>
                <a:endParaRPr lang="ko-KR" altLang="en-US" sz="600" b="1" dirty="0">
                  <a:solidFill>
                    <a:srgbClr val="FF9E00"/>
                  </a:solidFill>
                </a:endParaRPr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1487694" y="3274293"/>
              <a:ext cx="1014206" cy="136525"/>
            </a:xfrm>
            <a:prstGeom prst="rect">
              <a:avLst/>
            </a:prstGeom>
            <a:solidFill>
              <a:srgbClr val="F5F7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600" b="1" dirty="0" smtClean="0">
                  <a:solidFill>
                    <a:srgbClr val="FF9E00"/>
                  </a:solidFill>
                </a:rPr>
                <a:t>주문 확인 및 배송 관리</a:t>
              </a:r>
              <a:endParaRPr lang="ko-KR" altLang="en-US" sz="600" b="1" dirty="0">
                <a:solidFill>
                  <a:srgbClr val="FF9E00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487694" y="3586338"/>
              <a:ext cx="1014206" cy="136525"/>
            </a:xfrm>
            <a:prstGeom prst="rect">
              <a:avLst/>
            </a:prstGeom>
            <a:solidFill>
              <a:srgbClr val="F5F7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600" b="1" dirty="0" smtClean="0">
                  <a:solidFill>
                    <a:schemeClr val="tx1"/>
                  </a:solidFill>
                </a:rPr>
                <a:t>스토어 문의 관리</a:t>
              </a:r>
              <a:endParaRPr lang="ko-KR" altLang="en-US" sz="600" b="1" dirty="0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487694" y="3871477"/>
              <a:ext cx="785606" cy="1189473"/>
            </a:xfrm>
            <a:prstGeom prst="rect">
              <a:avLst/>
            </a:prstGeom>
            <a:solidFill>
              <a:srgbClr val="F5F7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" name="그룹 45"/>
            <p:cNvGrpSpPr/>
            <p:nvPr/>
          </p:nvGrpSpPr>
          <p:grpSpPr>
            <a:xfrm>
              <a:off x="3061433" y="2265294"/>
              <a:ext cx="4466777" cy="319901"/>
              <a:chOff x="3061433" y="2265294"/>
              <a:chExt cx="4466777" cy="319901"/>
            </a:xfrm>
          </p:grpSpPr>
          <p:pic>
            <p:nvPicPr>
              <p:cNvPr id="79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1433" y="2265294"/>
                <a:ext cx="4466777" cy="3199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80" name="직사각형 79"/>
              <p:cNvSpPr/>
              <p:nvPr/>
            </p:nvSpPr>
            <p:spPr>
              <a:xfrm>
                <a:off x="3809413" y="2369225"/>
                <a:ext cx="860218" cy="1365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600" b="1" dirty="0" smtClean="0">
                    <a:solidFill>
                      <a:schemeClr val="tx1"/>
                    </a:solidFill>
                  </a:rPr>
                  <a:t>주문자 아이디</a:t>
                </a:r>
                <a:endParaRPr lang="ko-KR" altLang="en-US" sz="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3090868" y="2369223"/>
                <a:ext cx="640557" cy="1365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600" b="1" dirty="0" smtClean="0">
                    <a:solidFill>
                      <a:srgbClr val="0070C0"/>
                    </a:solidFill>
                  </a:rPr>
                  <a:t>주문 금액</a:t>
                </a:r>
                <a:endParaRPr lang="ko-KR" altLang="en-US" sz="6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4669631" y="2369224"/>
                <a:ext cx="860218" cy="1365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600" b="1" dirty="0" smtClean="0">
                    <a:solidFill>
                      <a:schemeClr val="tx1"/>
                    </a:solidFill>
                  </a:rPr>
                  <a:t>주문 상세 내용</a:t>
                </a:r>
                <a:endParaRPr lang="ko-KR" altLang="en-US" sz="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6993726" y="2369224"/>
                <a:ext cx="519698" cy="1365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0" rtlCol="0" anchor="ctr"/>
              <a:lstStyle/>
              <a:p>
                <a:r>
                  <a:rPr lang="ko-KR" altLang="en-US" sz="600" b="1" dirty="0" smtClean="0">
                    <a:solidFill>
                      <a:schemeClr val="tx1"/>
                    </a:solidFill>
                  </a:rPr>
                  <a:t>   </a:t>
                </a:r>
                <a:r>
                  <a:rPr lang="ko-KR" altLang="en-US" sz="600" b="1" dirty="0" smtClean="0">
                    <a:solidFill>
                      <a:srgbClr val="0070C0"/>
                    </a:solidFill>
                  </a:rPr>
                  <a:t>현재 상태</a:t>
                </a:r>
                <a:endParaRPr lang="ko-KR" altLang="en-US" sz="600" b="1" dirty="0">
                  <a:solidFill>
                    <a:srgbClr val="0070C0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3061433" y="2591043"/>
              <a:ext cx="4466777" cy="562790"/>
              <a:chOff x="3061433" y="2591043"/>
              <a:chExt cx="4466777" cy="562790"/>
            </a:xfrm>
          </p:grpSpPr>
          <p:pic>
            <p:nvPicPr>
              <p:cNvPr id="54" name="Picture 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1433" y="2591043"/>
                <a:ext cx="4466777" cy="5627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55" name="직사각형 54"/>
              <p:cNvSpPr/>
              <p:nvPr/>
            </p:nvSpPr>
            <p:spPr>
              <a:xfrm>
                <a:off x="3809413" y="2679581"/>
                <a:ext cx="860218" cy="1365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600" b="1" dirty="0" smtClean="0">
                    <a:solidFill>
                      <a:schemeClr val="tx1"/>
                    </a:solidFill>
                  </a:rPr>
                  <a:t>idhong1111</a:t>
                </a:r>
                <a:endParaRPr lang="ko-KR" altLang="en-US" sz="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6993726" y="2679581"/>
                <a:ext cx="519698" cy="1365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0" rtlCol="0" anchor="ctr"/>
              <a:lstStyle/>
              <a:p>
                <a:r>
                  <a:rPr lang="ko-KR" altLang="en-US" sz="600" b="1" dirty="0" smtClean="0">
                    <a:solidFill>
                      <a:schemeClr val="tx1"/>
                    </a:solidFill>
                  </a:rPr>
                  <a:t>   </a:t>
                </a:r>
                <a:r>
                  <a:rPr lang="ko-KR" altLang="en-US" sz="600" b="1" dirty="0" smtClean="0">
                    <a:solidFill>
                      <a:srgbClr val="0070C0"/>
                    </a:solidFill>
                  </a:rPr>
                  <a:t>결제 완료</a:t>
                </a:r>
                <a:endParaRPr lang="ko-KR" altLang="en-US" sz="600" b="1" dirty="0">
                  <a:solidFill>
                    <a:srgbClr val="0070C0"/>
                  </a:solidFill>
                </a:endParaRPr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3061433" y="3126016"/>
              <a:ext cx="4466777" cy="562790"/>
              <a:chOff x="3061433" y="3126016"/>
              <a:chExt cx="4466777" cy="562790"/>
            </a:xfrm>
          </p:grpSpPr>
          <p:pic>
            <p:nvPicPr>
              <p:cNvPr id="51" name="Picture 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1433" y="3126016"/>
                <a:ext cx="4466777" cy="5627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52" name="직사각형 51"/>
              <p:cNvSpPr/>
              <p:nvPr/>
            </p:nvSpPr>
            <p:spPr>
              <a:xfrm>
                <a:off x="3809413" y="3238016"/>
                <a:ext cx="860218" cy="1365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600" b="1" dirty="0" smtClean="0">
                    <a:solidFill>
                      <a:schemeClr val="tx1"/>
                    </a:solidFill>
                  </a:rPr>
                  <a:t>idkim2222</a:t>
                </a:r>
                <a:endParaRPr lang="ko-KR" altLang="en-US" sz="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7001656" y="3206030"/>
                <a:ext cx="519698" cy="1365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0" rtlCol="0" anchor="ctr"/>
              <a:lstStyle/>
              <a:p>
                <a:r>
                  <a:rPr lang="ko-KR" altLang="en-US" sz="600" b="1" dirty="0" smtClean="0">
                    <a:solidFill>
                      <a:schemeClr val="tx1"/>
                    </a:solidFill>
                  </a:rPr>
                  <a:t>    </a:t>
                </a:r>
                <a:r>
                  <a:rPr lang="ko-KR" altLang="en-US" sz="600" b="1" dirty="0" smtClean="0">
                    <a:solidFill>
                      <a:srgbClr val="0070C0"/>
                    </a:solidFill>
                  </a:rPr>
                  <a:t>배송 중</a:t>
                </a:r>
                <a:endParaRPr lang="ko-KR" altLang="en-US" sz="600" b="1" dirty="0">
                  <a:solidFill>
                    <a:srgbClr val="0070C0"/>
                  </a:solidFill>
                </a:endParaRPr>
              </a:p>
            </p:txBody>
          </p:sp>
        </p:grpSp>
        <p:pic>
          <p:nvPicPr>
            <p:cNvPr id="49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9471" y="3884568"/>
              <a:ext cx="1790700" cy="284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0" name="직사각형 49"/>
            <p:cNvSpPr/>
            <p:nvPr/>
          </p:nvSpPr>
          <p:spPr>
            <a:xfrm>
              <a:off x="2714768" y="1897058"/>
              <a:ext cx="346665" cy="289482"/>
            </a:xfrm>
            <a:prstGeom prst="rect">
              <a:avLst/>
            </a:prstGeom>
            <a:solidFill>
              <a:srgbClr val="FF9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/>
                <a:t>1</a:t>
              </a:r>
              <a:endParaRPr lang="ko-KR" altLang="en-US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7348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21409477">
            <a:off x="832975" y="128932"/>
            <a:ext cx="9282799" cy="6218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직사각형 4"/>
          <p:cNvSpPr/>
          <p:nvPr/>
        </p:nvSpPr>
        <p:spPr>
          <a:xfrm>
            <a:off x="472557" y="338598"/>
            <a:ext cx="11617931" cy="6392929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28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/>
          </a:p>
        </p:txBody>
      </p:sp>
      <p:grpSp>
        <p:nvGrpSpPr>
          <p:cNvPr id="2" name="그룹 1"/>
          <p:cNvGrpSpPr/>
          <p:nvPr/>
        </p:nvGrpSpPr>
        <p:grpSpPr>
          <a:xfrm>
            <a:off x="143105" y="68627"/>
            <a:ext cx="768321" cy="6704028"/>
            <a:chOff x="586490" y="739768"/>
            <a:chExt cx="1017302" cy="5420168"/>
          </a:xfrm>
        </p:grpSpPr>
        <p:sp>
          <p:nvSpPr>
            <p:cNvPr id="39" name="자유형 38"/>
            <p:cNvSpPr/>
            <p:nvPr/>
          </p:nvSpPr>
          <p:spPr>
            <a:xfrm rot="10800000">
              <a:off x="586490" y="104137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0" name="자유형 39"/>
            <p:cNvSpPr/>
            <p:nvPr/>
          </p:nvSpPr>
          <p:spPr>
            <a:xfrm rot="10800000">
              <a:off x="754421" y="2816677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54421" y="2614644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586490" y="73976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1844742" y="557711"/>
            <a:ext cx="10084791" cy="64632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화면설계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메이커 스튜디오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–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스토어 판매관리 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–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스토어 문의 관리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- 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사용자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389890"/>
              </p:ext>
            </p:extLst>
          </p:nvPr>
        </p:nvGraphicFramePr>
        <p:xfrm>
          <a:off x="9168341" y="1433634"/>
          <a:ext cx="2688299" cy="915066"/>
        </p:xfrm>
        <a:graphic>
          <a:graphicData uri="http://schemas.openxmlformats.org/drawingml/2006/table">
            <a:tbl>
              <a:tblPr firstRow="1" bandRow="1"/>
              <a:tblGrid>
                <a:gridCol w="26882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24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화면코드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0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ht_user_w_MS_store_manageQna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081171" y="1433635"/>
            <a:ext cx="7895148" cy="487568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>
              <a:noFill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075699"/>
              </p:ext>
            </p:extLst>
          </p:nvPr>
        </p:nvGraphicFramePr>
        <p:xfrm>
          <a:off x="9168341" y="2479154"/>
          <a:ext cx="2688299" cy="3112437"/>
        </p:xfrm>
        <a:graphic>
          <a:graphicData uri="http://schemas.openxmlformats.org/drawingml/2006/table">
            <a:tbl>
              <a:tblPr firstRow="1" bandRow="1"/>
              <a:tblGrid>
                <a:gridCol w="2805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077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97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+mj-ea"/>
                          <a:ea typeface="+mj-ea"/>
                        </a:rPr>
                        <a:t>#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82320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ko-KR" altLang="en-US" sz="1200" b="1" dirty="0" smtClean="0">
                          <a:latin typeface="+mj-ea"/>
                          <a:ea typeface="+mj-ea"/>
                        </a:rPr>
                        <a:t>답변등록</a:t>
                      </a:r>
                      <a:endParaRPr lang="en-US" altLang="ko-KR" sz="1200" b="1" dirty="0" smtClean="0">
                        <a:latin typeface="+mj-ea"/>
                        <a:ea typeface="+mj-ea"/>
                      </a:endParaRPr>
                    </a:p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en-US" altLang="ko-KR" sz="1200" dirty="0" smtClean="0"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200" dirty="0" err="1" smtClean="0">
                          <a:latin typeface="+mj-ea"/>
                          <a:ea typeface="+mj-ea"/>
                        </a:rPr>
                        <a:t>리워드</a:t>
                      </a:r>
                      <a:r>
                        <a:rPr lang="ko-KR" altLang="en-US" sz="1200" dirty="0" smtClean="0">
                          <a:latin typeface="+mj-ea"/>
                          <a:ea typeface="+mj-ea"/>
                        </a:rPr>
                        <a:t> 스토어 관련 등록된 문의사항에 답변 등록 </a:t>
                      </a:r>
                      <a:r>
                        <a:rPr lang="ko-KR" altLang="en-US" sz="1200" dirty="0" err="1" smtClean="0">
                          <a:latin typeface="+mj-ea"/>
                          <a:ea typeface="+mj-ea"/>
                        </a:rPr>
                        <a:t>모달창</a:t>
                      </a:r>
                      <a:r>
                        <a:rPr lang="ko-KR" altLang="en-US" sz="1200" dirty="0" smtClean="0">
                          <a:latin typeface="+mj-ea"/>
                          <a:ea typeface="+mj-ea"/>
                        </a:rPr>
                        <a:t> 호출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b="0" i="0" u="none" strike="noStrike" cap="none" dirty="0" smtClean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72" y="557712"/>
            <a:ext cx="667193" cy="667193"/>
          </a:xfrm>
          <a:prstGeom prst="rect">
            <a:avLst/>
          </a:prstGeom>
        </p:spPr>
      </p:pic>
      <p:grpSp>
        <p:nvGrpSpPr>
          <p:cNvPr id="57" name="그룹 56"/>
          <p:cNvGrpSpPr/>
          <p:nvPr/>
        </p:nvGrpSpPr>
        <p:grpSpPr>
          <a:xfrm>
            <a:off x="1279531" y="1484365"/>
            <a:ext cx="7487279" cy="4732779"/>
            <a:chOff x="1279531" y="1484365"/>
            <a:chExt cx="7487279" cy="4732779"/>
          </a:xfrm>
        </p:grpSpPr>
        <p:grpSp>
          <p:nvGrpSpPr>
            <p:cNvPr id="58" name="그룹 57"/>
            <p:cNvGrpSpPr/>
            <p:nvPr/>
          </p:nvGrpSpPr>
          <p:grpSpPr>
            <a:xfrm>
              <a:off x="1279531" y="1484365"/>
              <a:ext cx="7487279" cy="4732779"/>
              <a:chOff x="1274211" y="1378087"/>
              <a:chExt cx="7487279" cy="4732779"/>
            </a:xfrm>
          </p:grpSpPr>
          <p:grpSp>
            <p:nvGrpSpPr>
              <p:cNvPr id="77" name="그룹 76"/>
              <p:cNvGrpSpPr/>
              <p:nvPr/>
            </p:nvGrpSpPr>
            <p:grpSpPr>
              <a:xfrm>
                <a:off x="1274211" y="1378087"/>
                <a:ext cx="7487279" cy="4732779"/>
                <a:chOff x="1300345" y="1394830"/>
                <a:chExt cx="7487279" cy="4732779"/>
              </a:xfrm>
            </p:grpSpPr>
            <p:grpSp>
              <p:nvGrpSpPr>
                <p:cNvPr id="92" name="그룹 91"/>
                <p:cNvGrpSpPr/>
                <p:nvPr/>
              </p:nvGrpSpPr>
              <p:grpSpPr>
                <a:xfrm>
                  <a:off x="1300345" y="1394830"/>
                  <a:ext cx="7487279" cy="4732779"/>
                  <a:chOff x="1300345" y="1394830"/>
                  <a:chExt cx="7487279" cy="4732779"/>
                </a:xfrm>
              </p:grpSpPr>
              <p:pic>
                <p:nvPicPr>
                  <p:cNvPr id="94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300345" y="1394830"/>
                    <a:ext cx="7487279" cy="473277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95" name="직사각형 94"/>
                  <p:cNvSpPr/>
                  <p:nvPr/>
                </p:nvSpPr>
                <p:spPr>
                  <a:xfrm>
                    <a:off x="2927350" y="5651500"/>
                    <a:ext cx="5845034" cy="47610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ko-KR" altLang="en-US" sz="1000"/>
                  </a:p>
                </p:txBody>
              </p:sp>
            </p:grpSp>
            <p:sp>
              <p:nvSpPr>
                <p:cNvPr id="93" name="직사각형 92"/>
                <p:cNvSpPr/>
                <p:nvPr/>
              </p:nvSpPr>
              <p:spPr>
                <a:xfrm>
                  <a:off x="2927350" y="2305051"/>
                  <a:ext cx="5740400" cy="35893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ko-KR" altLang="en-US" sz="1000"/>
                </a:p>
              </p:txBody>
            </p:sp>
          </p:grpSp>
          <p:sp>
            <p:nvSpPr>
              <p:cNvPr id="78" name="직사각형 77"/>
              <p:cNvSpPr/>
              <p:nvPr/>
            </p:nvSpPr>
            <p:spPr>
              <a:xfrm>
                <a:off x="1365249" y="2934335"/>
                <a:ext cx="811005" cy="1365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600" b="1" dirty="0" smtClean="0">
                    <a:solidFill>
                      <a:srgbClr val="FF9E00"/>
                    </a:solidFill>
                  </a:rPr>
                  <a:t>스토어 판매 관리</a:t>
                </a:r>
                <a:endParaRPr lang="ko-KR" altLang="en-US" sz="600" b="1" dirty="0">
                  <a:solidFill>
                    <a:srgbClr val="FF9E00"/>
                  </a:solidFill>
                </a:endParaRPr>
              </a:p>
            </p:txBody>
          </p:sp>
          <p:sp>
            <p:nvSpPr>
              <p:cNvPr id="91" name="직사각형 90"/>
              <p:cNvSpPr/>
              <p:nvPr/>
            </p:nvSpPr>
            <p:spPr>
              <a:xfrm>
                <a:off x="3050539" y="1972309"/>
                <a:ext cx="2513867" cy="1365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600" b="1" dirty="0" smtClean="0">
                    <a:solidFill>
                      <a:schemeClr val="bg1">
                        <a:lumMod val="65000"/>
                      </a:schemeClr>
                    </a:solidFill>
                  </a:rPr>
                  <a:t>스토어 판매 관리 </a:t>
                </a:r>
                <a:r>
                  <a:rPr lang="en-US" altLang="ko-KR" sz="600" b="1" dirty="0" smtClean="0">
                    <a:solidFill>
                      <a:schemeClr val="bg1">
                        <a:lumMod val="65000"/>
                      </a:schemeClr>
                    </a:solidFill>
                  </a:rPr>
                  <a:t>&gt;</a:t>
                </a:r>
                <a:r>
                  <a:rPr lang="en-US" altLang="ko-KR" sz="600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600" b="1" dirty="0" smtClean="0">
                    <a:solidFill>
                      <a:schemeClr val="tx1"/>
                    </a:solidFill>
                  </a:rPr>
                  <a:t>스토어 문의 관리</a:t>
                </a:r>
                <a:endParaRPr lang="ko-KR" altLang="en-US" sz="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9" name="직사각형 58"/>
            <p:cNvSpPr/>
            <p:nvPr/>
          </p:nvSpPr>
          <p:spPr>
            <a:xfrm>
              <a:off x="1487694" y="3274293"/>
              <a:ext cx="1014206" cy="136525"/>
            </a:xfrm>
            <a:prstGeom prst="rect">
              <a:avLst/>
            </a:prstGeom>
            <a:solidFill>
              <a:srgbClr val="F5F7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600" b="1" dirty="0" smtClean="0">
                  <a:solidFill>
                    <a:schemeClr val="tx1"/>
                  </a:solidFill>
                </a:rPr>
                <a:t>주문 확인 및 배송 관리</a:t>
              </a:r>
              <a:endParaRPr lang="ko-KR" altLang="en-US" sz="600" b="1" dirty="0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487694" y="3586338"/>
              <a:ext cx="1014206" cy="136525"/>
            </a:xfrm>
            <a:prstGeom prst="rect">
              <a:avLst/>
            </a:prstGeom>
            <a:solidFill>
              <a:srgbClr val="F5F7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600" b="1" dirty="0" smtClean="0">
                  <a:solidFill>
                    <a:srgbClr val="FFC000"/>
                  </a:solidFill>
                </a:rPr>
                <a:t>스토어 문의 관리</a:t>
              </a:r>
              <a:endParaRPr lang="ko-KR" altLang="en-US" sz="600" b="1" dirty="0">
                <a:solidFill>
                  <a:srgbClr val="FFC000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487694" y="3871477"/>
              <a:ext cx="785606" cy="1189473"/>
            </a:xfrm>
            <a:prstGeom prst="rect">
              <a:avLst/>
            </a:prstGeom>
            <a:solidFill>
              <a:srgbClr val="F5F7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2" name="그룹 61"/>
            <p:cNvGrpSpPr/>
            <p:nvPr/>
          </p:nvGrpSpPr>
          <p:grpSpPr>
            <a:xfrm>
              <a:off x="3061433" y="2303394"/>
              <a:ext cx="4466777" cy="319901"/>
              <a:chOff x="3061433" y="2265294"/>
              <a:chExt cx="4466777" cy="319901"/>
            </a:xfrm>
          </p:grpSpPr>
          <p:pic>
            <p:nvPicPr>
              <p:cNvPr id="72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1433" y="2265294"/>
                <a:ext cx="4466777" cy="3199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3" name="직사각형 72"/>
              <p:cNvSpPr/>
              <p:nvPr/>
            </p:nvSpPr>
            <p:spPr>
              <a:xfrm>
                <a:off x="3809413" y="2369225"/>
                <a:ext cx="860218" cy="1365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600" b="1" dirty="0" smtClean="0">
                    <a:solidFill>
                      <a:schemeClr val="tx1"/>
                    </a:solidFill>
                  </a:rPr>
                  <a:t>등록 날짜</a:t>
                </a:r>
                <a:endParaRPr lang="ko-KR" altLang="en-US" sz="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3090868" y="2369223"/>
                <a:ext cx="718545" cy="1365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600" b="1" dirty="0" smtClean="0">
                    <a:solidFill>
                      <a:srgbClr val="0070C0"/>
                    </a:solidFill>
                  </a:rPr>
                  <a:t>문의자 아이디</a:t>
                </a:r>
                <a:endParaRPr lang="ko-KR" altLang="en-US" sz="6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4669631" y="2369224"/>
                <a:ext cx="860218" cy="1365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600" b="1" dirty="0" smtClean="0">
                    <a:solidFill>
                      <a:schemeClr val="tx1"/>
                    </a:solidFill>
                  </a:rPr>
                  <a:t>문의 내용</a:t>
                </a:r>
                <a:endParaRPr lang="ko-KR" altLang="en-US" sz="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6993726" y="2369224"/>
                <a:ext cx="519698" cy="1365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0" rtlCol="0" anchor="ctr"/>
              <a:lstStyle/>
              <a:p>
                <a:r>
                  <a:rPr lang="ko-KR" altLang="en-US" sz="600" b="1" dirty="0" smtClean="0">
                    <a:solidFill>
                      <a:schemeClr val="tx1"/>
                    </a:solidFill>
                  </a:rPr>
                  <a:t>  </a:t>
                </a:r>
                <a:endParaRPr lang="ko-KR" altLang="en-US" sz="600" b="1" dirty="0">
                  <a:solidFill>
                    <a:srgbClr val="0070C0"/>
                  </a:solidFill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3061433" y="2629143"/>
              <a:ext cx="4466777" cy="562790"/>
              <a:chOff x="3061433" y="2591043"/>
              <a:chExt cx="4466777" cy="562790"/>
            </a:xfrm>
          </p:grpSpPr>
          <p:pic>
            <p:nvPicPr>
              <p:cNvPr id="70" name="Picture 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1433" y="2591043"/>
                <a:ext cx="4466777" cy="5627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1" name="직사각형 70"/>
              <p:cNvSpPr/>
              <p:nvPr/>
            </p:nvSpPr>
            <p:spPr>
              <a:xfrm>
                <a:off x="3809413" y="2679581"/>
                <a:ext cx="860218" cy="1365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600" b="1" dirty="0" smtClean="0">
                    <a:solidFill>
                      <a:schemeClr val="tx1"/>
                    </a:solidFill>
                  </a:rPr>
                  <a:t>2020-05-06</a:t>
                </a:r>
                <a:endParaRPr lang="ko-KR" altLang="en-US" sz="600" b="1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8976" y="2673411"/>
              <a:ext cx="426109" cy="225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5" name="직사각형 64"/>
            <p:cNvSpPr/>
            <p:nvPr/>
          </p:nvSpPr>
          <p:spPr>
            <a:xfrm>
              <a:off x="3154920" y="2688652"/>
              <a:ext cx="677353" cy="237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900" b="1" dirty="0" smtClean="0">
                  <a:solidFill>
                    <a:srgbClr val="0070C0"/>
                  </a:solidFill>
                </a:rPr>
                <a:t>idhong1111</a:t>
              </a:r>
              <a:endParaRPr lang="ko-KR" altLang="en-US" sz="900" b="1" dirty="0">
                <a:solidFill>
                  <a:srgbClr val="0070C0"/>
                </a:solidFill>
              </a:endParaRPr>
            </a:p>
          </p:txBody>
        </p:sp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1588" y="3342555"/>
              <a:ext cx="2305222" cy="28174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7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9522" y="3386153"/>
              <a:ext cx="1790700" cy="284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8" name="직사각형 67"/>
            <p:cNvSpPr/>
            <p:nvPr/>
          </p:nvSpPr>
          <p:spPr>
            <a:xfrm>
              <a:off x="6673263" y="2394586"/>
              <a:ext cx="346665" cy="289482"/>
            </a:xfrm>
            <a:prstGeom prst="rect">
              <a:avLst/>
            </a:prstGeom>
            <a:solidFill>
              <a:srgbClr val="FF9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/>
                <a:t>1</a:t>
              </a:r>
              <a:endParaRPr lang="ko-KR" altLang="en-US" sz="1100" b="1" dirty="0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6726338" y="3687422"/>
              <a:ext cx="1071461" cy="2009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b="1" dirty="0" smtClean="0">
                  <a:solidFill>
                    <a:schemeClr val="tx1"/>
                  </a:solidFill>
                </a:rPr>
                <a:t>답변 입력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064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21409477">
            <a:off x="832975" y="128932"/>
            <a:ext cx="9282799" cy="6218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직사각형 4"/>
          <p:cNvSpPr/>
          <p:nvPr/>
        </p:nvSpPr>
        <p:spPr>
          <a:xfrm>
            <a:off x="667880" y="331857"/>
            <a:ext cx="11425909" cy="6392929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28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/>
          </a:p>
        </p:txBody>
      </p:sp>
      <p:grpSp>
        <p:nvGrpSpPr>
          <p:cNvPr id="2" name="그룹 1"/>
          <p:cNvGrpSpPr/>
          <p:nvPr/>
        </p:nvGrpSpPr>
        <p:grpSpPr>
          <a:xfrm>
            <a:off x="143105" y="68627"/>
            <a:ext cx="768321" cy="6704028"/>
            <a:chOff x="586490" y="739768"/>
            <a:chExt cx="1017302" cy="5420168"/>
          </a:xfrm>
        </p:grpSpPr>
        <p:sp>
          <p:nvSpPr>
            <p:cNvPr id="39" name="자유형 38"/>
            <p:cNvSpPr/>
            <p:nvPr/>
          </p:nvSpPr>
          <p:spPr>
            <a:xfrm rot="10800000">
              <a:off x="586490" y="104137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0" name="자유형 39"/>
            <p:cNvSpPr/>
            <p:nvPr/>
          </p:nvSpPr>
          <p:spPr>
            <a:xfrm rot="10800000">
              <a:off x="754421" y="2816677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54421" y="2614644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586490" y="73976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636703"/>
              </p:ext>
            </p:extLst>
          </p:nvPr>
        </p:nvGraphicFramePr>
        <p:xfrm>
          <a:off x="9168341" y="1433634"/>
          <a:ext cx="2688299" cy="915066"/>
        </p:xfrm>
        <a:graphic>
          <a:graphicData uri="http://schemas.openxmlformats.org/drawingml/2006/table">
            <a:tbl>
              <a:tblPr firstRow="1" bandRow="1"/>
              <a:tblGrid>
                <a:gridCol w="26882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24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화면코드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0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ht_user_m_MS_proReg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_</a:t>
                      </a:r>
                      <a:endParaRPr lang="ko-KR" altLang="en-US" sz="15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081171" y="1433635"/>
            <a:ext cx="7895148" cy="487568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>
              <a:noFill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747619"/>
              </p:ext>
            </p:extLst>
          </p:nvPr>
        </p:nvGraphicFramePr>
        <p:xfrm>
          <a:off x="9168341" y="2479154"/>
          <a:ext cx="2688299" cy="3732544"/>
        </p:xfrm>
        <a:graphic>
          <a:graphicData uri="http://schemas.openxmlformats.org/drawingml/2006/table">
            <a:tbl>
              <a:tblPr firstRow="1" bandRow="1"/>
              <a:tblGrid>
                <a:gridCol w="2805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077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97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+mj-ea"/>
                          <a:ea typeface="+mj-ea"/>
                        </a:rPr>
                        <a:t>#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82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b="0" i="0" u="none" strike="noStrike" cap="none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b="0" i="0" u="none" strike="noStrike" cap="none" dirty="0" smtClean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18" y="557711"/>
            <a:ext cx="1151805" cy="767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844742" y="557711"/>
            <a:ext cx="8789911" cy="646331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화면설계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메이커 스튜디오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진입화면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사용자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586996" y="1792132"/>
            <a:ext cx="6894614" cy="4158690"/>
            <a:chOff x="1586996" y="1792132"/>
            <a:chExt cx="6894614" cy="4158690"/>
          </a:xfrm>
        </p:grpSpPr>
        <p:pic>
          <p:nvPicPr>
            <p:cNvPr id="21" name="Picture 2" descr="C:\Users\507-06\Desktop\drawer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97" b="4442"/>
            <a:stretch/>
          </p:blipFill>
          <p:spPr bwMode="auto">
            <a:xfrm>
              <a:off x="1586996" y="1792132"/>
              <a:ext cx="2138377" cy="4158689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3" descr="C:\Users\507-06\Desktop\MS01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53" r="-2279" b="12604"/>
            <a:stretch/>
          </p:blipFill>
          <p:spPr bwMode="auto">
            <a:xfrm>
              <a:off x="3940741" y="1792132"/>
              <a:ext cx="2187126" cy="387096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C:\Users\507-06\Desktop\MS02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97" b="4443"/>
            <a:stretch/>
          </p:blipFill>
          <p:spPr bwMode="auto">
            <a:xfrm>
              <a:off x="6343234" y="1792132"/>
              <a:ext cx="2138376" cy="415869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6044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21409477">
            <a:off x="832975" y="128932"/>
            <a:ext cx="9282799" cy="6218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직사각형 4"/>
          <p:cNvSpPr/>
          <p:nvPr/>
        </p:nvSpPr>
        <p:spPr>
          <a:xfrm>
            <a:off x="667880" y="331857"/>
            <a:ext cx="11425909" cy="6392929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28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/>
          </a:p>
        </p:txBody>
      </p:sp>
      <p:grpSp>
        <p:nvGrpSpPr>
          <p:cNvPr id="2" name="그룹 1"/>
          <p:cNvGrpSpPr/>
          <p:nvPr/>
        </p:nvGrpSpPr>
        <p:grpSpPr>
          <a:xfrm>
            <a:off x="143105" y="68627"/>
            <a:ext cx="768321" cy="6704028"/>
            <a:chOff x="586490" y="739768"/>
            <a:chExt cx="1017302" cy="5420168"/>
          </a:xfrm>
        </p:grpSpPr>
        <p:sp>
          <p:nvSpPr>
            <p:cNvPr id="39" name="자유형 38"/>
            <p:cNvSpPr/>
            <p:nvPr/>
          </p:nvSpPr>
          <p:spPr>
            <a:xfrm rot="10800000">
              <a:off x="586490" y="104137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0" name="자유형 39"/>
            <p:cNvSpPr/>
            <p:nvPr/>
          </p:nvSpPr>
          <p:spPr>
            <a:xfrm rot="10800000">
              <a:off x="754421" y="2816677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54421" y="2614644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586490" y="73976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087996"/>
              </p:ext>
            </p:extLst>
          </p:nvPr>
        </p:nvGraphicFramePr>
        <p:xfrm>
          <a:off x="9168341" y="1433634"/>
          <a:ext cx="2688299" cy="915066"/>
        </p:xfrm>
        <a:graphic>
          <a:graphicData uri="http://schemas.openxmlformats.org/drawingml/2006/table">
            <a:tbl>
              <a:tblPr firstRow="1" bandRow="1"/>
              <a:tblGrid>
                <a:gridCol w="26882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24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화면코드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0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ht_user_m_MS_proReg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_</a:t>
                      </a:r>
                      <a:endParaRPr lang="ko-KR" altLang="en-US" sz="15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081171" y="1433635"/>
            <a:ext cx="7895148" cy="487568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>
              <a:noFill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515233"/>
              </p:ext>
            </p:extLst>
          </p:nvPr>
        </p:nvGraphicFramePr>
        <p:xfrm>
          <a:off x="9168341" y="2479154"/>
          <a:ext cx="2688299" cy="3732544"/>
        </p:xfrm>
        <a:graphic>
          <a:graphicData uri="http://schemas.openxmlformats.org/drawingml/2006/table">
            <a:tbl>
              <a:tblPr firstRow="1" bandRow="1"/>
              <a:tblGrid>
                <a:gridCol w="2805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077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97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+mj-ea"/>
                          <a:ea typeface="+mj-ea"/>
                        </a:rPr>
                        <a:t>#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82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ko-KR" altLang="en-US" sz="1200" b="1" kern="12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컨텐츠</a:t>
                      </a:r>
                      <a:endParaRPr lang="en-US" altLang="ko-KR" sz="12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세미나를 소개하는 페이지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b="0" i="0" u="none" strike="noStrike" cap="none" dirty="0" smtClean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18" y="557711"/>
            <a:ext cx="1151805" cy="767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844742" y="557711"/>
            <a:ext cx="8789911" cy="646331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화면설계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메이커 스튜디오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메이커 등록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사용자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2511631" y="1744979"/>
            <a:ext cx="4445429" cy="3657601"/>
            <a:chOff x="2511631" y="1744979"/>
            <a:chExt cx="4445429" cy="3657601"/>
          </a:xfrm>
        </p:grpSpPr>
        <p:pic>
          <p:nvPicPr>
            <p:cNvPr id="25" name="Picture 3" descr="C:\Users\507-06\Desktop\MS03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4" b="17646"/>
            <a:stretch/>
          </p:blipFill>
          <p:spPr bwMode="auto">
            <a:xfrm>
              <a:off x="2511631" y="1744979"/>
              <a:ext cx="2186606" cy="3657601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5" descr="C:\Users\507-06\Desktop\MS04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067" r="3009" b="4068"/>
            <a:stretch/>
          </p:blipFill>
          <p:spPr bwMode="auto">
            <a:xfrm>
              <a:off x="4845865" y="1744979"/>
              <a:ext cx="2111195" cy="2019300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4260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21409477">
            <a:off x="832975" y="128932"/>
            <a:ext cx="9282799" cy="6218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직사각형 4"/>
          <p:cNvSpPr/>
          <p:nvPr/>
        </p:nvSpPr>
        <p:spPr>
          <a:xfrm>
            <a:off x="667880" y="331857"/>
            <a:ext cx="11425909" cy="6392929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28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/>
          </a:p>
        </p:txBody>
      </p:sp>
      <p:grpSp>
        <p:nvGrpSpPr>
          <p:cNvPr id="2" name="그룹 1"/>
          <p:cNvGrpSpPr/>
          <p:nvPr/>
        </p:nvGrpSpPr>
        <p:grpSpPr>
          <a:xfrm>
            <a:off x="143105" y="68627"/>
            <a:ext cx="768321" cy="6704028"/>
            <a:chOff x="586490" y="739768"/>
            <a:chExt cx="1017302" cy="5420168"/>
          </a:xfrm>
        </p:grpSpPr>
        <p:sp>
          <p:nvSpPr>
            <p:cNvPr id="39" name="자유형 38"/>
            <p:cNvSpPr/>
            <p:nvPr/>
          </p:nvSpPr>
          <p:spPr>
            <a:xfrm rot="10800000">
              <a:off x="586490" y="104137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0" name="자유형 39"/>
            <p:cNvSpPr/>
            <p:nvPr/>
          </p:nvSpPr>
          <p:spPr>
            <a:xfrm rot="10800000">
              <a:off x="754421" y="2816677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54421" y="2614644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586490" y="73976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678317"/>
              </p:ext>
            </p:extLst>
          </p:nvPr>
        </p:nvGraphicFramePr>
        <p:xfrm>
          <a:off x="9168341" y="1433634"/>
          <a:ext cx="2688299" cy="915066"/>
        </p:xfrm>
        <a:graphic>
          <a:graphicData uri="http://schemas.openxmlformats.org/drawingml/2006/table">
            <a:tbl>
              <a:tblPr firstRow="1" bandRow="1"/>
              <a:tblGrid>
                <a:gridCol w="26882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24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화면코드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0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ht_user_m_MS_proReg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_</a:t>
                      </a:r>
                      <a:endParaRPr lang="ko-KR" altLang="en-US" sz="15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081171" y="1433635"/>
            <a:ext cx="7895148" cy="487568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>
              <a:noFill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95647"/>
              </p:ext>
            </p:extLst>
          </p:nvPr>
        </p:nvGraphicFramePr>
        <p:xfrm>
          <a:off x="9168341" y="2479154"/>
          <a:ext cx="2688299" cy="3732544"/>
        </p:xfrm>
        <a:graphic>
          <a:graphicData uri="http://schemas.openxmlformats.org/drawingml/2006/table">
            <a:tbl>
              <a:tblPr firstRow="1" bandRow="1"/>
              <a:tblGrid>
                <a:gridCol w="2805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077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97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+mj-ea"/>
                          <a:ea typeface="+mj-ea"/>
                        </a:rPr>
                        <a:t>#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82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ko-KR" altLang="en-US" sz="1200" b="1" kern="12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컨텐츠</a:t>
                      </a:r>
                      <a:endParaRPr lang="en-US" altLang="ko-KR" sz="12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세미나를 소개하는 페이지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b="0" i="0" u="none" strike="noStrike" cap="none" dirty="0" smtClean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18" y="557711"/>
            <a:ext cx="1151805" cy="767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844742" y="557711"/>
            <a:ext cx="8789911" cy="646331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화면설계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메이커 스튜디오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마이 스튜디오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사용자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0" name="Picture 2" descr="C:\Users\507-06\Desktop\MS05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6" b="2589"/>
          <a:stretch/>
        </p:blipFill>
        <p:spPr bwMode="auto">
          <a:xfrm>
            <a:off x="3425191" y="1729741"/>
            <a:ext cx="2185200" cy="4381500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9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5"/>
          <p:cNvSpPr/>
          <p:nvPr/>
        </p:nvSpPr>
        <p:spPr>
          <a:xfrm>
            <a:off x="143339" y="548680"/>
            <a:ext cx="11905323" cy="6144683"/>
          </a:xfrm>
          <a:prstGeom prst="round2SameRect">
            <a:avLst>
              <a:gd name="adj1" fmla="val 0"/>
              <a:gd name="adj2" fmla="val 2405"/>
            </a:avLst>
          </a:prstGeom>
          <a:solidFill>
            <a:schemeClr val="bg1"/>
          </a:solidFill>
          <a:ln>
            <a:noFill/>
          </a:ln>
          <a:effectLst>
            <a:outerShdw dist="254000" dir="5400000" sx="97000" sy="9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143339" y="243880"/>
            <a:ext cx="11905323" cy="304800"/>
          </a:xfrm>
          <a:prstGeom prst="round2SameRect">
            <a:avLst>
              <a:gd name="adj1" fmla="val 44667"/>
              <a:gd name="adj2" fmla="val 0"/>
            </a:avLst>
          </a:prstGeom>
          <a:solidFill>
            <a:srgbClr val="411F42"/>
          </a:solidFill>
          <a:ln>
            <a:noFill/>
          </a:ln>
          <a:effectLst>
            <a:outerShdw dist="76200" dir="16200000" sx="97000" sy="97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35120" y="366664"/>
            <a:ext cx="10613801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76949" y="366664"/>
            <a:ext cx="75276" cy="72000"/>
          </a:xfrm>
          <a:prstGeom prst="ellipse">
            <a:avLst/>
          </a:prstGeom>
          <a:solidFill>
            <a:srgbClr val="FF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66826" y="366664"/>
            <a:ext cx="75276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56703" y="366664"/>
            <a:ext cx="75276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71531" y="626201"/>
            <a:ext cx="7532965" cy="64632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화면구현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메이커 스튜디오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–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메이커 등록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-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사용자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41" y="587441"/>
            <a:ext cx="723852" cy="723852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000" y="1470484"/>
            <a:ext cx="9101514" cy="4921849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281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21409477">
            <a:off x="832975" y="128932"/>
            <a:ext cx="9282799" cy="6218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직사각형 4"/>
          <p:cNvSpPr/>
          <p:nvPr/>
        </p:nvSpPr>
        <p:spPr>
          <a:xfrm>
            <a:off x="667880" y="331857"/>
            <a:ext cx="11425909" cy="6392929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28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/>
          </a:p>
        </p:txBody>
      </p:sp>
      <p:grpSp>
        <p:nvGrpSpPr>
          <p:cNvPr id="2" name="그룹 1"/>
          <p:cNvGrpSpPr/>
          <p:nvPr/>
        </p:nvGrpSpPr>
        <p:grpSpPr>
          <a:xfrm>
            <a:off x="143105" y="68627"/>
            <a:ext cx="768321" cy="6704028"/>
            <a:chOff x="586490" y="739768"/>
            <a:chExt cx="1017302" cy="5420168"/>
          </a:xfrm>
        </p:grpSpPr>
        <p:sp>
          <p:nvSpPr>
            <p:cNvPr id="39" name="자유형 38"/>
            <p:cNvSpPr/>
            <p:nvPr/>
          </p:nvSpPr>
          <p:spPr>
            <a:xfrm rot="10800000">
              <a:off x="586490" y="104137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0" name="자유형 39"/>
            <p:cNvSpPr/>
            <p:nvPr/>
          </p:nvSpPr>
          <p:spPr>
            <a:xfrm rot="10800000">
              <a:off x="754421" y="2816677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54421" y="2614644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586490" y="73976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489264"/>
              </p:ext>
            </p:extLst>
          </p:nvPr>
        </p:nvGraphicFramePr>
        <p:xfrm>
          <a:off x="9168341" y="1433634"/>
          <a:ext cx="2688299" cy="915066"/>
        </p:xfrm>
        <a:graphic>
          <a:graphicData uri="http://schemas.openxmlformats.org/drawingml/2006/table">
            <a:tbl>
              <a:tblPr firstRow="1" bandRow="1"/>
              <a:tblGrid>
                <a:gridCol w="26882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24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화면코드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0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ht_user_m_MS_proReg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_</a:t>
                      </a:r>
                      <a:endParaRPr lang="ko-KR" altLang="en-US" sz="15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081171" y="1433635"/>
            <a:ext cx="7895148" cy="487568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>
              <a:noFill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567822"/>
              </p:ext>
            </p:extLst>
          </p:nvPr>
        </p:nvGraphicFramePr>
        <p:xfrm>
          <a:off x="9168341" y="2479154"/>
          <a:ext cx="2688299" cy="3732544"/>
        </p:xfrm>
        <a:graphic>
          <a:graphicData uri="http://schemas.openxmlformats.org/drawingml/2006/table">
            <a:tbl>
              <a:tblPr firstRow="1" bandRow="1"/>
              <a:tblGrid>
                <a:gridCol w="2805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077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97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+mj-ea"/>
                          <a:ea typeface="+mj-ea"/>
                        </a:rPr>
                        <a:t>#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82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ko-KR" altLang="en-US" sz="1200" b="1" kern="12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컨텐츠</a:t>
                      </a:r>
                      <a:endParaRPr lang="en-US" altLang="ko-KR" sz="12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세미나를 소개하는 페이지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b="0" i="0" u="none" strike="noStrike" cap="none" dirty="0" smtClean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18" y="557711"/>
            <a:ext cx="1151805" cy="767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844742" y="557711"/>
            <a:ext cx="8789911" cy="646331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화면설계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메이커 스튜디오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준비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사용자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6" name="Picture 3" descr="C:\Users\507-06\Desktop\MS0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4" b="10618"/>
          <a:stretch/>
        </p:blipFill>
        <p:spPr bwMode="auto">
          <a:xfrm>
            <a:off x="2347237" y="1714501"/>
            <a:ext cx="2185200" cy="3992880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507-06\Desktop\MS07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6" b="3348"/>
          <a:stretch/>
        </p:blipFill>
        <p:spPr bwMode="auto">
          <a:xfrm>
            <a:off x="4737845" y="1714501"/>
            <a:ext cx="2185200" cy="3992880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8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21409477">
            <a:off x="832975" y="128932"/>
            <a:ext cx="9282799" cy="6218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직사각형 4"/>
          <p:cNvSpPr/>
          <p:nvPr/>
        </p:nvSpPr>
        <p:spPr>
          <a:xfrm>
            <a:off x="667880" y="331857"/>
            <a:ext cx="11425909" cy="6392929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28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/>
          </a:p>
        </p:txBody>
      </p:sp>
      <p:grpSp>
        <p:nvGrpSpPr>
          <p:cNvPr id="2" name="그룹 1"/>
          <p:cNvGrpSpPr/>
          <p:nvPr/>
        </p:nvGrpSpPr>
        <p:grpSpPr>
          <a:xfrm>
            <a:off x="143105" y="68627"/>
            <a:ext cx="768321" cy="6704028"/>
            <a:chOff x="586490" y="739768"/>
            <a:chExt cx="1017302" cy="5420168"/>
          </a:xfrm>
        </p:grpSpPr>
        <p:sp>
          <p:nvSpPr>
            <p:cNvPr id="39" name="자유형 38"/>
            <p:cNvSpPr/>
            <p:nvPr/>
          </p:nvSpPr>
          <p:spPr>
            <a:xfrm rot="10800000">
              <a:off x="586490" y="104137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0" name="자유형 39"/>
            <p:cNvSpPr/>
            <p:nvPr/>
          </p:nvSpPr>
          <p:spPr>
            <a:xfrm rot="10800000">
              <a:off x="754421" y="2816677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54421" y="2614644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586490" y="73976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374276"/>
              </p:ext>
            </p:extLst>
          </p:nvPr>
        </p:nvGraphicFramePr>
        <p:xfrm>
          <a:off x="9168341" y="1433634"/>
          <a:ext cx="2688299" cy="915066"/>
        </p:xfrm>
        <a:graphic>
          <a:graphicData uri="http://schemas.openxmlformats.org/drawingml/2006/table">
            <a:tbl>
              <a:tblPr firstRow="1" bandRow="1"/>
              <a:tblGrid>
                <a:gridCol w="26882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24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화면코드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0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ht_user_m_MS_proReg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_</a:t>
                      </a:r>
                      <a:endParaRPr lang="ko-KR" altLang="en-US" sz="15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081171" y="1433635"/>
            <a:ext cx="7895148" cy="487568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>
              <a:noFill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937024"/>
              </p:ext>
            </p:extLst>
          </p:nvPr>
        </p:nvGraphicFramePr>
        <p:xfrm>
          <a:off x="9168341" y="2479154"/>
          <a:ext cx="2688299" cy="3732544"/>
        </p:xfrm>
        <a:graphic>
          <a:graphicData uri="http://schemas.openxmlformats.org/drawingml/2006/table">
            <a:tbl>
              <a:tblPr firstRow="1" bandRow="1"/>
              <a:tblGrid>
                <a:gridCol w="2805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077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97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+mj-ea"/>
                          <a:ea typeface="+mj-ea"/>
                        </a:rPr>
                        <a:t>#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82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ko-KR" altLang="en-US" sz="1200" b="1" kern="12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컨텐츠</a:t>
                      </a:r>
                      <a:endParaRPr lang="en-US" altLang="ko-KR" sz="12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세미나를 소개하는 페이지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b="0" i="0" u="none" strike="noStrike" cap="none" dirty="0" smtClean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18" y="557711"/>
            <a:ext cx="1151805" cy="767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844742" y="557711"/>
            <a:ext cx="8789911" cy="646331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화면설계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메이커 스튜디오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등록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기본 요건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0" name="Picture 2" descr="C:\Users\507-06\Desktop\MS0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5" b="2624"/>
          <a:stretch/>
        </p:blipFill>
        <p:spPr bwMode="auto">
          <a:xfrm>
            <a:off x="1121067" y="1695967"/>
            <a:ext cx="2185200" cy="4351020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507-06\Desktop\MS09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70" b="2454"/>
          <a:stretch/>
        </p:blipFill>
        <p:spPr bwMode="auto">
          <a:xfrm>
            <a:off x="3375284" y="1695967"/>
            <a:ext cx="2185200" cy="4061421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:\Users\507-06\Desktop\MS10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10" b="1481"/>
          <a:stretch/>
        </p:blipFill>
        <p:spPr bwMode="auto">
          <a:xfrm>
            <a:off x="5629501" y="1695967"/>
            <a:ext cx="2185200" cy="4100689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 descr="C:\Users\507-06\Desktop\MS1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50" b="15362"/>
          <a:stretch/>
        </p:blipFill>
        <p:spPr bwMode="auto">
          <a:xfrm>
            <a:off x="7883719" y="1695967"/>
            <a:ext cx="2185200" cy="3451860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06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21409477">
            <a:off x="832975" y="128932"/>
            <a:ext cx="9282799" cy="6218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직사각형 4"/>
          <p:cNvSpPr/>
          <p:nvPr/>
        </p:nvSpPr>
        <p:spPr>
          <a:xfrm>
            <a:off x="667880" y="331857"/>
            <a:ext cx="11425909" cy="6392929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28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/>
          </a:p>
        </p:txBody>
      </p:sp>
      <p:grpSp>
        <p:nvGrpSpPr>
          <p:cNvPr id="2" name="그룹 1"/>
          <p:cNvGrpSpPr/>
          <p:nvPr/>
        </p:nvGrpSpPr>
        <p:grpSpPr>
          <a:xfrm>
            <a:off x="143105" y="68627"/>
            <a:ext cx="768321" cy="6704028"/>
            <a:chOff x="586490" y="739768"/>
            <a:chExt cx="1017302" cy="5420168"/>
          </a:xfrm>
        </p:grpSpPr>
        <p:sp>
          <p:nvSpPr>
            <p:cNvPr id="39" name="자유형 38"/>
            <p:cNvSpPr/>
            <p:nvPr/>
          </p:nvSpPr>
          <p:spPr>
            <a:xfrm rot="10800000">
              <a:off x="586490" y="104137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0" name="자유형 39"/>
            <p:cNvSpPr/>
            <p:nvPr/>
          </p:nvSpPr>
          <p:spPr>
            <a:xfrm rot="10800000">
              <a:off x="754421" y="2816677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54421" y="2614644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586490" y="73976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175120"/>
              </p:ext>
            </p:extLst>
          </p:nvPr>
        </p:nvGraphicFramePr>
        <p:xfrm>
          <a:off x="9168341" y="1433634"/>
          <a:ext cx="2688299" cy="915066"/>
        </p:xfrm>
        <a:graphic>
          <a:graphicData uri="http://schemas.openxmlformats.org/drawingml/2006/table">
            <a:tbl>
              <a:tblPr firstRow="1" bandRow="1"/>
              <a:tblGrid>
                <a:gridCol w="26882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24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화면코드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0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ht_user_m_MS_proReg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_</a:t>
                      </a:r>
                      <a:endParaRPr lang="ko-KR" altLang="en-US" sz="15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081171" y="1433635"/>
            <a:ext cx="7895148" cy="487568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>
              <a:noFill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932615"/>
              </p:ext>
            </p:extLst>
          </p:nvPr>
        </p:nvGraphicFramePr>
        <p:xfrm>
          <a:off x="9168341" y="2479154"/>
          <a:ext cx="2688299" cy="3732544"/>
        </p:xfrm>
        <a:graphic>
          <a:graphicData uri="http://schemas.openxmlformats.org/drawingml/2006/table">
            <a:tbl>
              <a:tblPr firstRow="1" bandRow="1"/>
              <a:tblGrid>
                <a:gridCol w="2805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077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97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+mj-ea"/>
                          <a:ea typeface="+mj-ea"/>
                        </a:rPr>
                        <a:t>#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82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ko-KR" altLang="en-US" sz="1200" b="1" kern="12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컨텐츠</a:t>
                      </a:r>
                      <a:endParaRPr lang="en-US" altLang="ko-KR" sz="12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세미나를 소개하는 페이지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b="0" i="0" u="none" strike="noStrike" cap="none" dirty="0" smtClean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18" y="557711"/>
            <a:ext cx="1151805" cy="767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844742" y="557711"/>
            <a:ext cx="8789911" cy="64632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화면설계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메이커 스튜디오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등록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기본 정보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1" name="Picture 2" descr="C:\Users\507-06\Desktop\MS1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8" b="2801"/>
          <a:stretch/>
        </p:blipFill>
        <p:spPr bwMode="auto">
          <a:xfrm>
            <a:off x="2643301" y="1760220"/>
            <a:ext cx="2187362" cy="4358640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3" descr="C:\Users\507-06\Desktop\MS13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1" b="2422"/>
          <a:stretch/>
        </p:blipFill>
        <p:spPr bwMode="auto">
          <a:xfrm>
            <a:off x="5028745" y="1760220"/>
            <a:ext cx="2187361" cy="4062590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40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21409477">
            <a:off x="832975" y="128932"/>
            <a:ext cx="9282799" cy="6218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직사각형 4"/>
          <p:cNvSpPr/>
          <p:nvPr/>
        </p:nvSpPr>
        <p:spPr>
          <a:xfrm>
            <a:off x="667880" y="331857"/>
            <a:ext cx="11425909" cy="6392929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28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/>
          </a:p>
        </p:txBody>
      </p:sp>
      <p:grpSp>
        <p:nvGrpSpPr>
          <p:cNvPr id="2" name="그룹 1"/>
          <p:cNvGrpSpPr/>
          <p:nvPr/>
        </p:nvGrpSpPr>
        <p:grpSpPr>
          <a:xfrm>
            <a:off x="143105" y="68627"/>
            <a:ext cx="768321" cy="6704028"/>
            <a:chOff x="586490" y="739768"/>
            <a:chExt cx="1017302" cy="5420168"/>
          </a:xfrm>
        </p:grpSpPr>
        <p:sp>
          <p:nvSpPr>
            <p:cNvPr id="39" name="자유형 38"/>
            <p:cNvSpPr/>
            <p:nvPr/>
          </p:nvSpPr>
          <p:spPr>
            <a:xfrm rot="10800000">
              <a:off x="586490" y="104137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0" name="자유형 39"/>
            <p:cNvSpPr/>
            <p:nvPr/>
          </p:nvSpPr>
          <p:spPr>
            <a:xfrm rot="10800000">
              <a:off x="754421" y="2816677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54421" y="2614644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586490" y="73976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41225"/>
              </p:ext>
            </p:extLst>
          </p:nvPr>
        </p:nvGraphicFramePr>
        <p:xfrm>
          <a:off x="9168341" y="1433634"/>
          <a:ext cx="2688299" cy="915066"/>
        </p:xfrm>
        <a:graphic>
          <a:graphicData uri="http://schemas.openxmlformats.org/drawingml/2006/table">
            <a:tbl>
              <a:tblPr firstRow="1" bandRow="1"/>
              <a:tblGrid>
                <a:gridCol w="26882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24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화면코드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0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ht_user_m_MS_proReg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_</a:t>
                      </a:r>
                      <a:endParaRPr lang="ko-KR" altLang="en-US" sz="15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081171" y="1433635"/>
            <a:ext cx="7895148" cy="487568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>
              <a:noFill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995446"/>
              </p:ext>
            </p:extLst>
          </p:nvPr>
        </p:nvGraphicFramePr>
        <p:xfrm>
          <a:off x="9168341" y="2479154"/>
          <a:ext cx="2688299" cy="3732544"/>
        </p:xfrm>
        <a:graphic>
          <a:graphicData uri="http://schemas.openxmlformats.org/drawingml/2006/table">
            <a:tbl>
              <a:tblPr firstRow="1" bandRow="1"/>
              <a:tblGrid>
                <a:gridCol w="2805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077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97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+mj-ea"/>
                          <a:ea typeface="+mj-ea"/>
                        </a:rPr>
                        <a:t>#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82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ko-KR" altLang="en-US" sz="1200" b="1" kern="12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컨텐츠</a:t>
                      </a:r>
                      <a:endParaRPr lang="en-US" altLang="ko-KR" sz="12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세미나를 소개하는 페이지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b="0" i="0" u="none" strike="noStrike" cap="none" dirty="0" smtClean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18" y="557711"/>
            <a:ext cx="1151805" cy="767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844742" y="557711"/>
            <a:ext cx="8789911" cy="64632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화면설계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메이커 스튜디오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등록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스토리 작성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6" name="Picture 2" descr="C:\Users\507-06\Desktop\MS14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718" r="-1028" b="1577"/>
          <a:stretch/>
        </p:blipFill>
        <p:spPr bwMode="auto">
          <a:xfrm>
            <a:off x="1637926" y="1653492"/>
            <a:ext cx="2209840" cy="4435970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C:\Users\507-06\Desktop\MS15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0" b="3210"/>
          <a:stretch/>
        </p:blipFill>
        <p:spPr bwMode="auto">
          <a:xfrm>
            <a:off x="4018631" y="1653492"/>
            <a:ext cx="2187361" cy="4030980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C:\Users\507-06\Desktop\MS16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53" b="15980"/>
          <a:stretch/>
        </p:blipFill>
        <p:spPr bwMode="auto">
          <a:xfrm>
            <a:off x="6376856" y="1653492"/>
            <a:ext cx="2187361" cy="3383280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13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21409477">
            <a:off x="832975" y="128932"/>
            <a:ext cx="9282799" cy="6218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직사각형 4"/>
          <p:cNvSpPr/>
          <p:nvPr/>
        </p:nvSpPr>
        <p:spPr>
          <a:xfrm>
            <a:off x="667880" y="331857"/>
            <a:ext cx="11425909" cy="6392929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28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/>
          </a:p>
        </p:txBody>
      </p:sp>
      <p:grpSp>
        <p:nvGrpSpPr>
          <p:cNvPr id="2" name="그룹 1"/>
          <p:cNvGrpSpPr/>
          <p:nvPr/>
        </p:nvGrpSpPr>
        <p:grpSpPr>
          <a:xfrm>
            <a:off x="143105" y="68627"/>
            <a:ext cx="768321" cy="6704028"/>
            <a:chOff x="586490" y="739768"/>
            <a:chExt cx="1017302" cy="5420168"/>
          </a:xfrm>
        </p:grpSpPr>
        <p:sp>
          <p:nvSpPr>
            <p:cNvPr id="39" name="자유형 38"/>
            <p:cNvSpPr/>
            <p:nvPr/>
          </p:nvSpPr>
          <p:spPr>
            <a:xfrm rot="10800000">
              <a:off x="586490" y="104137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0" name="자유형 39"/>
            <p:cNvSpPr/>
            <p:nvPr/>
          </p:nvSpPr>
          <p:spPr>
            <a:xfrm rot="10800000">
              <a:off x="754421" y="2816677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54421" y="2614644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586490" y="73976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398100"/>
              </p:ext>
            </p:extLst>
          </p:nvPr>
        </p:nvGraphicFramePr>
        <p:xfrm>
          <a:off x="9168341" y="1433634"/>
          <a:ext cx="2688299" cy="915066"/>
        </p:xfrm>
        <a:graphic>
          <a:graphicData uri="http://schemas.openxmlformats.org/drawingml/2006/table">
            <a:tbl>
              <a:tblPr firstRow="1" bandRow="1"/>
              <a:tblGrid>
                <a:gridCol w="26882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24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화면코드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0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ht_user_m_MS_proReg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_</a:t>
                      </a:r>
                      <a:endParaRPr lang="ko-KR" altLang="en-US" sz="15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081171" y="1433635"/>
            <a:ext cx="7895148" cy="487568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>
              <a:noFill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738494"/>
              </p:ext>
            </p:extLst>
          </p:nvPr>
        </p:nvGraphicFramePr>
        <p:xfrm>
          <a:off x="9168341" y="2479154"/>
          <a:ext cx="2688299" cy="3732544"/>
        </p:xfrm>
        <a:graphic>
          <a:graphicData uri="http://schemas.openxmlformats.org/drawingml/2006/table">
            <a:tbl>
              <a:tblPr firstRow="1" bandRow="1"/>
              <a:tblGrid>
                <a:gridCol w="2805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077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97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+mj-ea"/>
                          <a:ea typeface="+mj-ea"/>
                        </a:rPr>
                        <a:t>#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82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ko-KR" altLang="en-US" sz="1200" b="1" kern="12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컨텐츠</a:t>
                      </a:r>
                      <a:endParaRPr lang="en-US" altLang="ko-KR" sz="12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세미나를 소개하는 페이지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b="0" i="0" u="none" strike="noStrike" cap="none" dirty="0" smtClean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18" y="557711"/>
            <a:ext cx="1151805" cy="767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844742" y="557711"/>
            <a:ext cx="8789911" cy="64632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화면설계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메이커 스튜디오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등록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리워드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설계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826328" y="1554480"/>
            <a:ext cx="2187362" cy="4687429"/>
            <a:chOff x="3826328" y="1554480"/>
            <a:chExt cx="2187362" cy="4687429"/>
          </a:xfrm>
        </p:grpSpPr>
        <p:pic>
          <p:nvPicPr>
            <p:cNvPr id="24" name="Picture 2" descr="C:\Users\507-06\Desktop\MS17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77" b="2952"/>
            <a:stretch/>
          </p:blipFill>
          <p:spPr bwMode="auto">
            <a:xfrm>
              <a:off x="3826328" y="1554480"/>
              <a:ext cx="2187362" cy="4358640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3" descr="C:\Users\507-06\Desktop\MS18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962" b="16151"/>
            <a:stretch/>
          </p:blipFill>
          <p:spPr bwMode="auto">
            <a:xfrm>
              <a:off x="3826328" y="5868529"/>
              <a:ext cx="2187362" cy="373380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6918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21409477">
            <a:off x="832975" y="128932"/>
            <a:ext cx="9282799" cy="6218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직사각형 4"/>
          <p:cNvSpPr/>
          <p:nvPr/>
        </p:nvSpPr>
        <p:spPr>
          <a:xfrm>
            <a:off x="667880" y="331857"/>
            <a:ext cx="11425909" cy="6392929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28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/>
          </a:p>
        </p:txBody>
      </p:sp>
      <p:grpSp>
        <p:nvGrpSpPr>
          <p:cNvPr id="2" name="그룹 1"/>
          <p:cNvGrpSpPr/>
          <p:nvPr/>
        </p:nvGrpSpPr>
        <p:grpSpPr>
          <a:xfrm>
            <a:off x="143105" y="68627"/>
            <a:ext cx="768321" cy="6704028"/>
            <a:chOff x="586490" y="739768"/>
            <a:chExt cx="1017302" cy="5420168"/>
          </a:xfrm>
        </p:grpSpPr>
        <p:sp>
          <p:nvSpPr>
            <p:cNvPr id="39" name="자유형 38"/>
            <p:cNvSpPr/>
            <p:nvPr/>
          </p:nvSpPr>
          <p:spPr>
            <a:xfrm rot="10800000">
              <a:off x="586490" y="104137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0" name="자유형 39"/>
            <p:cNvSpPr/>
            <p:nvPr/>
          </p:nvSpPr>
          <p:spPr>
            <a:xfrm rot="10800000">
              <a:off x="754421" y="2816677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54421" y="2614644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586490" y="73976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271736"/>
              </p:ext>
            </p:extLst>
          </p:nvPr>
        </p:nvGraphicFramePr>
        <p:xfrm>
          <a:off x="9168341" y="1433634"/>
          <a:ext cx="2688299" cy="915066"/>
        </p:xfrm>
        <a:graphic>
          <a:graphicData uri="http://schemas.openxmlformats.org/drawingml/2006/table">
            <a:tbl>
              <a:tblPr firstRow="1" bandRow="1"/>
              <a:tblGrid>
                <a:gridCol w="26882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24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화면코드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0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ht_user_m_MS_proReg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_</a:t>
                      </a:r>
                      <a:endParaRPr lang="ko-KR" altLang="en-US" sz="15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081171" y="1433635"/>
            <a:ext cx="7895148" cy="487568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>
              <a:noFill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555098"/>
              </p:ext>
            </p:extLst>
          </p:nvPr>
        </p:nvGraphicFramePr>
        <p:xfrm>
          <a:off x="9168341" y="2479154"/>
          <a:ext cx="2688299" cy="3732544"/>
        </p:xfrm>
        <a:graphic>
          <a:graphicData uri="http://schemas.openxmlformats.org/drawingml/2006/table">
            <a:tbl>
              <a:tblPr firstRow="1" bandRow="1"/>
              <a:tblGrid>
                <a:gridCol w="2805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077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97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+mj-ea"/>
                          <a:ea typeface="+mj-ea"/>
                        </a:rPr>
                        <a:t>#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82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ko-KR" altLang="en-US" sz="1200" b="1" kern="12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컨텐츠</a:t>
                      </a:r>
                      <a:endParaRPr lang="en-US" altLang="ko-KR" sz="12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세미나를 소개하는 페이지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b="0" i="0" u="none" strike="noStrike" cap="none" dirty="0" smtClean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18" y="557711"/>
            <a:ext cx="1151805" cy="767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844742" y="557711"/>
            <a:ext cx="9686858" cy="64632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화면설계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메이커 스튜디오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등록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위험요인 및 정책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651129" y="1577339"/>
            <a:ext cx="6775929" cy="4351021"/>
            <a:chOff x="1651129" y="1577339"/>
            <a:chExt cx="6775929" cy="4351021"/>
          </a:xfrm>
        </p:grpSpPr>
        <p:pic>
          <p:nvPicPr>
            <p:cNvPr id="21" name="Picture 2" descr="C:\Users\507-06\Desktop\MS19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55" b="2736"/>
            <a:stretch/>
          </p:blipFill>
          <p:spPr bwMode="auto">
            <a:xfrm>
              <a:off x="1651129" y="1577339"/>
              <a:ext cx="2187362" cy="4351021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3" descr="C:\Users\507-06\Desktop\MS20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76" b="2735"/>
            <a:stretch/>
          </p:blipFill>
          <p:spPr bwMode="auto">
            <a:xfrm>
              <a:off x="3945413" y="1577339"/>
              <a:ext cx="2187362" cy="4023361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C:\Users\507-06\Desktop\MS21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968" b="15773"/>
            <a:stretch/>
          </p:blipFill>
          <p:spPr bwMode="auto">
            <a:xfrm>
              <a:off x="6239696" y="1577339"/>
              <a:ext cx="2187362" cy="2994661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3397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21409477">
            <a:off x="832975" y="128932"/>
            <a:ext cx="9282799" cy="6218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직사각형 4"/>
          <p:cNvSpPr/>
          <p:nvPr/>
        </p:nvSpPr>
        <p:spPr>
          <a:xfrm>
            <a:off x="667880" y="331857"/>
            <a:ext cx="11425909" cy="6392929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28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/>
          </a:p>
        </p:txBody>
      </p:sp>
      <p:grpSp>
        <p:nvGrpSpPr>
          <p:cNvPr id="2" name="그룹 1"/>
          <p:cNvGrpSpPr/>
          <p:nvPr/>
        </p:nvGrpSpPr>
        <p:grpSpPr>
          <a:xfrm>
            <a:off x="143105" y="68627"/>
            <a:ext cx="768321" cy="6704028"/>
            <a:chOff x="586490" y="739768"/>
            <a:chExt cx="1017302" cy="5420168"/>
          </a:xfrm>
        </p:grpSpPr>
        <p:sp>
          <p:nvSpPr>
            <p:cNvPr id="39" name="자유형 38"/>
            <p:cNvSpPr/>
            <p:nvPr/>
          </p:nvSpPr>
          <p:spPr>
            <a:xfrm rot="10800000">
              <a:off x="586490" y="104137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0" name="자유형 39"/>
            <p:cNvSpPr/>
            <p:nvPr/>
          </p:nvSpPr>
          <p:spPr>
            <a:xfrm rot="10800000">
              <a:off x="754421" y="2816677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54421" y="2614644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586490" y="73976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316109"/>
              </p:ext>
            </p:extLst>
          </p:nvPr>
        </p:nvGraphicFramePr>
        <p:xfrm>
          <a:off x="9168341" y="1433634"/>
          <a:ext cx="2688299" cy="915066"/>
        </p:xfrm>
        <a:graphic>
          <a:graphicData uri="http://schemas.openxmlformats.org/drawingml/2006/table">
            <a:tbl>
              <a:tblPr firstRow="1" bandRow="1"/>
              <a:tblGrid>
                <a:gridCol w="26882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24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화면코드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0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ht_user_m_MS_proReg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_</a:t>
                      </a:r>
                      <a:endParaRPr lang="ko-KR" altLang="en-US" sz="15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081171" y="1433635"/>
            <a:ext cx="7895148" cy="487568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>
              <a:noFill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785065"/>
              </p:ext>
            </p:extLst>
          </p:nvPr>
        </p:nvGraphicFramePr>
        <p:xfrm>
          <a:off x="9168341" y="2479154"/>
          <a:ext cx="2688299" cy="3732544"/>
        </p:xfrm>
        <a:graphic>
          <a:graphicData uri="http://schemas.openxmlformats.org/drawingml/2006/table">
            <a:tbl>
              <a:tblPr firstRow="1" bandRow="1"/>
              <a:tblGrid>
                <a:gridCol w="2805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077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97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+mj-ea"/>
                          <a:ea typeface="+mj-ea"/>
                        </a:rPr>
                        <a:t>#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82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ko-KR" altLang="en-US" sz="1200" b="1" kern="12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컨텐츠</a:t>
                      </a:r>
                      <a:endParaRPr lang="en-US" altLang="ko-KR" sz="12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세미나를 소개하는 페이지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b="0" i="0" u="none" strike="noStrike" cap="none" dirty="0" smtClean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18" y="557711"/>
            <a:ext cx="1151805" cy="767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844742" y="557711"/>
            <a:ext cx="9686858" cy="64632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화면설계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메이커 스튜디오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등록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메이커 정보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705531" y="1531617"/>
            <a:ext cx="6744344" cy="4699294"/>
            <a:chOff x="1705531" y="1531617"/>
            <a:chExt cx="6744344" cy="4699294"/>
          </a:xfrm>
        </p:grpSpPr>
        <p:pic>
          <p:nvPicPr>
            <p:cNvPr id="24" name="Picture 2" descr="C:\Users\507-06\Desktop\MS22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30" b="2277"/>
            <a:stretch/>
          </p:blipFill>
          <p:spPr bwMode="auto">
            <a:xfrm>
              <a:off x="1705531" y="1531617"/>
              <a:ext cx="2187361" cy="4373881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3" descr="C:\Users\507-06\Desktop\MS23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699" r="2155" b="10326"/>
            <a:stretch/>
          </p:blipFill>
          <p:spPr bwMode="auto">
            <a:xfrm>
              <a:off x="4007593" y="1531617"/>
              <a:ext cx="2140220" cy="3596641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C:\Users\507-06\Desktop\MS24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29" b="44377"/>
            <a:stretch/>
          </p:blipFill>
          <p:spPr bwMode="auto">
            <a:xfrm>
              <a:off x="6262514" y="1531617"/>
              <a:ext cx="2187361" cy="870759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5" descr="C:\Users\507-06\Desktop\MS25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583" b="16120"/>
            <a:stretch/>
          </p:blipFill>
          <p:spPr bwMode="auto">
            <a:xfrm>
              <a:off x="6262474" y="2404383"/>
              <a:ext cx="2187361" cy="3091181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C:\Users\507-06\Desktop\MS24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72" b="62443"/>
            <a:stretch/>
          </p:blipFill>
          <p:spPr bwMode="auto">
            <a:xfrm>
              <a:off x="4011424" y="5131167"/>
              <a:ext cx="2136389" cy="1099744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3728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21409477">
            <a:off x="832975" y="128932"/>
            <a:ext cx="9282799" cy="6218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직사각형 4"/>
          <p:cNvSpPr/>
          <p:nvPr/>
        </p:nvSpPr>
        <p:spPr>
          <a:xfrm>
            <a:off x="472557" y="338598"/>
            <a:ext cx="11617931" cy="6392929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28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/>
          </a:p>
        </p:txBody>
      </p:sp>
      <p:grpSp>
        <p:nvGrpSpPr>
          <p:cNvPr id="2" name="그룹 1"/>
          <p:cNvGrpSpPr/>
          <p:nvPr/>
        </p:nvGrpSpPr>
        <p:grpSpPr>
          <a:xfrm>
            <a:off x="143105" y="68627"/>
            <a:ext cx="768321" cy="6704028"/>
            <a:chOff x="586490" y="739768"/>
            <a:chExt cx="1017302" cy="5420168"/>
          </a:xfrm>
        </p:grpSpPr>
        <p:sp>
          <p:nvSpPr>
            <p:cNvPr id="39" name="자유형 38"/>
            <p:cNvSpPr/>
            <p:nvPr/>
          </p:nvSpPr>
          <p:spPr>
            <a:xfrm rot="10800000">
              <a:off x="586490" y="104137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0" name="자유형 39"/>
            <p:cNvSpPr/>
            <p:nvPr/>
          </p:nvSpPr>
          <p:spPr>
            <a:xfrm rot="10800000">
              <a:off x="754421" y="2816677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54421" y="2614644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586490" y="73976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1844742" y="557711"/>
            <a:ext cx="10084791" cy="64632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화면설계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승인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관리자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859713"/>
              </p:ext>
            </p:extLst>
          </p:nvPr>
        </p:nvGraphicFramePr>
        <p:xfrm>
          <a:off x="9168341" y="1433634"/>
          <a:ext cx="2688299" cy="915066"/>
        </p:xfrm>
        <a:graphic>
          <a:graphicData uri="http://schemas.openxmlformats.org/drawingml/2006/table">
            <a:tbl>
              <a:tblPr firstRow="1" bandRow="1"/>
              <a:tblGrid>
                <a:gridCol w="26882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24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화면코드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0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ht_admin_project_submit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_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081171" y="1433635"/>
            <a:ext cx="7895148" cy="487568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>
              <a:noFill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240649"/>
              </p:ext>
            </p:extLst>
          </p:nvPr>
        </p:nvGraphicFramePr>
        <p:xfrm>
          <a:off x="9168341" y="2479154"/>
          <a:ext cx="2688299" cy="3439750"/>
        </p:xfrm>
        <a:graphic>
          <a:graphicData uri="http://schemas.openxmlformats.org/drawingml/2006/table">
            <a:tbl>
              <a:tblPr firstRow="1" bandRow="1"/>
              <a:tblGrid>
                <a:gridCol w="2805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077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97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+mj-ea"/>
                          <a:ea typeface="+mj-ea"/>
                        </a:rPr>
                        <a:t>#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82320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ko-KR" altLang="en-US" sz="1200" b="1" dirty="0" smtClean="0">
                          <a:latin typeface="+mj-ea"/>
                          <a:ea typeface="+mj-ea"/>
                        </a:rPr>
                        <a:t>프로젝트 제목</a:t>
                      </a:r>
                      <a:endParaRPr lang="en-US" altLang="ko-KR" sz="1200" b="1" dirty="0" smtClean="0">
                        <a:latin typeface="+mj-ea"/>
                        <a:ea typeface="+mj-ea"/>
                      </a:endParaRPr>
                    </a:p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en-US" altLang="ko-KR" sz="1200" dirty="0" smtClean="0"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200" dirty="0" err="1" smtClean="0">
                          <a:latin typeface="+mj-ea"/>
                          <a:ea typeface="+mj-ea"/>
                        </a:rPr>
                        <a:t>클릭시</a:t>
                      </a:r>
                      <a:r>
                        <a:rPr lang="ko-KR" altLang="en-US" sz="1200" dirty="0" smtClean="0">
                          <a:latin typeface="+mj-ea"/>
                          <a:ea typeface="+mj-ea"/>
                        </a:rPr>
                        <a:t> 신청</a:t>
                      </a:r>
                      <a:r>
                        <a:rPr lang="ko-KR" altLang="en-US" sz="1200" baseline="0" dirty="0" smtClean="0">
                          <a:latin typeface="+mj-ea"/>
                          <a:ea typeface="+mj-ea"/>
                        </a:rPr>
                        <a:t> 받은 프로젝트의 상세 내용을 표시하는 </a:t>
                      </a:r>
                      <a:r>
                        <a:rPr lang="ko-KR" altLang="en-US" sz="1200" baseline="0" dirty="0" err="1" smtClean="0">
                          <a:latin typeface="+mj-ea"/>
                          <a:ea typeface="+mj-ea"/>
                        </a:rPr>
                        <a:t>모달창</a:t>
                      </a:r>
                      <a:r>
                        <a:rPr lang="ko-KR" altLang="en-US" sz="1200" baseline="0" dirty="0" smtClean="0">
                          <a:latin typeface="+mj-ea"/>
                          <a:ea typeface="+mj-ea"/>
                        </a:rPr>
                        <a:t> 호출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ko-KR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프로젝트 상세</a:t>
                      </a:r>
                      <a:endParaRPr lang="en-US" altLang="ko-KR" sz="12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171450" indent="-171450" algn="l" latinLnBrk="0">
                        <a:lnSpc>
                          <a:spcPts val="1300"/>
                        </a:lnSpc>
                        <a:buFontTx/>
                        <a:buChar char="-"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모든 체크 박스 </a:t>
                      </a:r>
                      <a:r>
                        <a:rPr lang="ko-KR" altLang="en-US" sz="1200" kern="12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클릭시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승인 버튼 활성화</a:t>
                      </a:r>
                      <a:endParaRPr lang="en-US" altLang="ko-KR" sz="1200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171450" indent="-171450" algn="l" latinLnBrk="0">
                        <a:lnSpc>
                          <a:spcPts val="1300"/>
                        </a:lnSpc>
                        <a:buFontTx/>
                        <a:buChar char="-"/>
                      </a:pPr>
                      <a:r>
                        <a:rPr lang="ko-KR" altLang="en-US" sz="1200" b="0" i="0" u="none" strike="noStrike" kern="1200" cap="none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  <a:sym typeface="Arial"/>
                        </a:rPr>
                        <a:t>승인 버튼 클릭하여 승인</a:t>
                      </a:r>
                      <a:r>
                        <a:rPr lang="ko-KR" altLang="en-US" sz="1200" b="0" i="0" u="none" strike="noStrike" kern="1200" cap="none" baseline="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  <a:sym typeface="Arial"/>
                        </a:rPr>
                        <a:t> 완료</a:t>
                      </a:r>
                      <a:endParaRPr lang="ko-KR" altLang="en-US" sz="1200" b="0" i="0" u="none" strike="noStrike" cap="none" dirty="0" smtClean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72" y="557712"/>
            <a:ext cx="667193" cy="667193"/>
          </a:xfrm>
          <a:prstGeom prst="rect">
            <a:avLst/>
          </a:prstGeom>
        </p:spPr>
      </p:pic>
      <p:grpSp>
        <p:nvGrpSpPr>
          <p:cNvPr id="44" name="그룹 43"/>
          <p:cNvGrpSpPr/>
          <p:nvPr/>
        </p:nvGrpSpPr>
        <p:grpSpPr>
          <a:xfrm>
            <a:off x="1154438" y="1516331"/>
            <a:ext cx="7748613" cy="4710289"/>
            <a:chOff x="1154438" y="1516331"/>
            <a:chExt cx="7748613" cy="4710289"/>
          </a:xfrm>
        </p:grpSpPr>
        <p:sp>
          <p:nvSpPr>
            <p:cNvPr id="45" name="직사각형 44"/>
            <p:cNvSpPr/>
            <p:nvPr/>
          </p:nvSpPr>
          <p:spPr>
            <a:xfrm>
              <a:off x="1154438" y="1516331"/>
              <a:ext cx="7748613" cy="47102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" name="그룹 45"/>
            <p:cNvGrpSpPr/>
            <p:nvPr/>
          </p:nvGrpSpPr>
          <p:grpSpPr>
            <a:xfrm>
              <a:off x="1430753" y="2339716"/>
              <a:ext cx="4466777" cy="319901"/>
              <a:chOff x="3061433" y="2265294"/>
              <a:chExt cx="4466777" cy="319901"/>
            </a:xfrm>
          </p:grpSpPr>
          <p:pic>
            <p:nvPicPr>
              <p:cNvPr id="99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1433" y="2265294"/>
                <a:ext cx="4466777" cy="3199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00" name="직사각형 99"/>
              <p:cNvSpPr/>
              <p:nvPr/>
            </p:nvSpPr>
            <p:spPr>
              <a:xfrm>
                <a:off x="3809413" y="2369225"/>
                <a:ext cx="860218" cy="1365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600" b="1" dirty="0" smtClean="0">
                    <a:solidFill>
                      <a:schemeClr val="tx1"/>
                    </a:solidFill>
                  </a:rPr>
                  <a:t>신청 날짜</a:t>
                </a:r>
                <a:endParaRPr lang="ko-KR" altLang="en-US" sz="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3090868" y="2369223"/>
                <a:ext cx="718545" cy="1365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600" b="1" dirty="0" smtClean="0">
                    <a:solidFill>
                      <a:srgbClr val="0070C0"/>
                    </a:solidFill>
                  </a:rPr>
                  <a:t>신청자 아이디</a:t>
                </a:r>
                <a:endParaRPr lang="ko-KR" altLang="en-US" sz="6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4669631" y="2369224"/>
                <a:ext cx="860218" cy="1365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600" b="1" dirty="0" smtClean="0">
                    <a:solidFill>
                      <a:schemeClr val="tx1"/>
                    </a:solidFill>
                  </a:rPr>
                  <a:t>프로젝트 제목</a:t>
                </a:r>
                <a:endParaRPr lang="ko-KR" altLang="en-US" sz="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직사각형 102"/>
              <p:cNvSpPr/>
              <p:nvPr/>
            </p:nvSpPr>
            <p:spPr>
              <a:xfrm>
                <a:off x="6993726" y="2369224"/>
                <a:ext cx="519698" cy="1365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0" rtlCol="0" anchor="ctr"/>
              <a:lstStyle/>
              <a:p>
                <a:r>
                  <a:rPr lang="ko-KR" altLang="en-US" sz="600" b="1" dirty="0" smtClean="0">
                    <a:solidFill>
                      <a:schemeClr val="tx1"/>
                    </a:solidFill>
                  </a:rPr>
                  <a:t>  승인여부</a:t>
                </a:r>
                <a:endParaRPr lang="ko-KR" altLang="en-US" sz="600" b="1" dirty="0">
                  <a:solidFill>
                    <a:srgbClr val="0070C0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1430753" y="2665465"/>
              <a:ext cx="4466777" cy="562790"/>
              <a:chOff x="1430753" y="2010145"/>
              <a:chExt cx="4466777" cy="562790"/>
            </a:xfrm>
          </p:grpSpPr>
          <p:grpSp>
            <p:nvGrpSpPr>
              <p:cNvPr id="89" name="그룹 88"/>
              <p:cNvGrpSpPr/>
              <p:nvPr/>
            </p:nvGrpSpPr>
            <p:grpSpPr>
              <a:xfrm>
                <a:off x="1430753" y="2010145"/>
                <a:ext cx="4466777" cy="562790"/>
                <a:chOff x="3061433" y="2591043"/>
                <a:chExt cx="4466777" cy="562790"/>
              </a:xfrm>
            </p:grpSpPr>
            <p:pic>
              <p:nvPicPr>
                <p:cNvPr id="97" name="Picture 2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61433" y="2591043"/>
                  <a:ext cx="4466777" cy="56279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98" name="직사각형 97"/>
                <p:cNvSpPr/>
                <p:nvPr/>
              </p:nvSpPr>
              <p:spPr>
                <a:xfrm>
                  <a:off x="3809413" y="2679581"/>
                  <a:ext cx="860218" cy="1365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600" b="1" dirty="0" smtClean="0">
                      <a:solidFill>
                        <a:schemeClr val="tx1"/>
                      </a:solidFill>
                    </a:rPr>
                    <a:t>2020-05-06</a:t>
                  </a:r>
                  <a:endParaRPr lang="ko-KR" altLang="en-US" sz="6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90" name="직사각형 89"/>
              <p:cNvSpPr/>
              <p:nvPr/>
            </p:nvSpPr>
            <p:spPr>
              <a:xfrm>
                <a:off x="1501380" y="2081917"/>
                <a:ext cx="677353" cy="2371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altLang="ko-KR" sz="900" b="1" dirty="0" smtClean="0">
                    <a:solidFill>
                      <a:srgbClr val="0070C0"/>
                    </a:solidFill>
                  </a:rPr>
                  <a:t>idhong1111</a:t>
                </a:r>
                <a:endParaRPr lang="ko-KR" altLang="en-US" sz="9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96" name="직사각형 95"/>
              <p:cNvSpPr/>
              <p:nvPr/>
            </p:nvSpPr>
            <p:spPr>
              <a:xfrm>
                <a:off x="5347352" y="2094117"/>
                <a:ext cx="519698" cy="1365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0" rtlCol="0" anchor="ctr"/>
              <a:lstStyle/>
              <a:p>
                <a:r>
                  <a:rPr lang="ko-KR" altLang="en-US" sz="600" b="1" dirty="0" smtClean="0">
                    <a:solidFill>
                      <a:schemeClr val="tx1"/>
                    </a:solidFill>
                  </a:rPr>
                  <a:t>   </a:t>
                </a:r>
                <a:r>
                  <a:rPr lang="ko-KR" altLang="en-US" sz="600" b="1" dirty="0" smtClean="0">
                    <a:solidFill>
                      <a:srgbClr val="0070C0"/>
                    </a:solidFill>
                  </a:rPr>
                  <a:t>승인 전</a:t>
                </a:r>
                <a:endParaRPr lang="ko-KR" altLang="en-US" sz="600" b="1" dirty="0">
                  <a:solidFill>
                    <a:srgbClr val="0070C0"/>
                  </a:solidFill>
                </a:endParaRPr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1430753" y="3277568"/>
              <a:ext cx="4466777" cy="562790"/>
              <a:chOff x="1430753" y="2010145"/>
              <a:chExt cx="4466777" cy="562790"/>
            </a:xfrm>
          </p:grpSpPr>
          <p:grpSp>
            <p:nvGrpSpPr>
              <p:cNvPr id="84" name="그룹 83"/>
              <p:cNvGrpSpPr/>
              <p:nvPr/>
            </p:nvGrpSpPr>
            <p:grpSpPr>
              <a:xfrm>
                <a:off x="1430753" y="2010145"/>
                <a:ext cx="4466777" cy="562790"/>
                <a:chOff x="3061433" y="2591043"/>
                <a:chExt cx="4466777" cy="562790"/>
              </a:xfrm>
            </p:grpSpPr>
            <p:pic>
              <p:nvPicPr>
                <p:cNvPr id="87" name="Picture 2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61433" y="2591043"/>
                  <a:ext cx="4466777" cy="56279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88" name="직사각형 87"/>
                <p:cNvSpPr/>
                <p:nvPr/>
              </p:nvSpPr>
              <p:spPr>
                <a:xfrm>
                  <a:off x="3809413" y="2679581"/>
                  <a:ext cx="860218" cy="1365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600" b="1" dirty="0" smtClean="0">
                      <a:solidFill>
                        <a:schemeClr val="tx1"/>
                      </a:solidFill>
                    </a:rPr>
                    <a:t>2020-05-06</a:t>
                  </a:r>
                  <a:endParaRPr lang="ko-KR" altLang="en-US" sz="6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5" name="직사각형 84"/>
              <p:cNvSpPr/>
              <p:nvPr/>
            </p:nvSpPr>
            <p:spPr>
              <a:xfrm>
                <a:off x="1501380" y="2081917"/>
                <a:ext cx="677353" cy="2371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altLang="ko-KR" sz="900" b="1" dirty="0" smtClean="0">
                    <a:solidFill>
                      <a:srgbClr val="0070C0"/>
                    </a:solidFill>
                  </a:rPr>
                  <a:t>idhong1111</a:t>
                </a:r>
                <a:endParaRPr lang="ko-KR" altLang="en-US" sz="9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86" name="직사각형 85"/>
              <p:cNvSpPr/>
              <p:nvPr/>
            </p:nvSpPr>
            <p:spPr>
              <a:xfrm>
                <a:off x="5316872" y="2094117"/>
                <a:ext cx="519698" cy="1365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0" rtlCol="0" anchor="ctr"/>
              <a:lstStyle/>
              <a:p>
                <a:r>
                  <a:rPr lang="ko-KR" altLang="en-US" sz="600" b="1" dirty="0" smtClean="0">
                    <a:solidFill>
                      <a:schemeClr val="tx1"/>
                    </a:solidFill>
                  </a:rPr>
                  <a:t>   </a:t>
                </a:r>
                <a:r>
                  <a:rPr lang="ko-KR" altLang="en-US" sz="600" b="1" dirty="0" smtClean="0">
                    <a:solidFill>
                      <a:srgbClr val="0070C0"/>
                    </a:solidFill>
                  </a:rPr>
                  <a:t>승인 완료</a:t>
                </a:r>
                <a:endParaRPr lang="ko-KR" altLang="en-US" sz="600" b="1" dirty="0">
                  <a:solidFill>
                    <a:srgbClr val="0070C0"/>
                  </a:solidFill>
                </a:endParaRPr>
              </a:p>
            </p:txBody>
          </p:sp>
        </p:grpSp>
        <p:pic>
          <p:nvPicPr>
            <p:cNvPr id="49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9696" y="2580170"/>
              <a:ext cx="2464668" cy="3504672"/>
            </a:xfrm>
            <a:prstGeom prst="rect">
              <a:avLst/>
            </a:prstGeom>
            <a:solidFill>
              <a:srgbClr val="00C4C5"/>
            </a:solidFill>
            <a:ln>
              <a:noFill/>
            </a:ln>
            <a:effectLst/>
          </p:spPr>
        </p:pic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3819" y="5776424"/>
              <a:ext cx="1790700" cy="284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1773" y="3221223"/>
              <a:ext cx="128588" cy="114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1773" y="3464829"/>
              <a:ext cx="128588" cy="114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3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1773" y="3782610"/>
              <a:ext cx="128588" cy="114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4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1773" y="4254098"/>
              <a:ext cx="128588" cy="114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1773" y="4496985"/>
              <a:ext cx="128588" cy="114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6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1773" y="5078010"/>
              <a:ext cx="128588" cy="114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9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4159" y="5319703"/>
              <a:ext cx="128588" cy="114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0" name="직사각형 79"/>
            <p:cNvSpPr/>
            <p:nvPr/>
          </p:nvSpPr>
          <p:spPr>
            <a:xfrm>
              <a:off x="7998618" y="5645944"/>
              <a:ext cx="216694" cy="102394"/>
            </a:xfrm>
            <a:prstGeom prst="rect">
              <a:avLst/>
            </a:prstGeom>
            <a:solidFill>
              <a:srgbClr val="00C4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500" b="1" dirty="0" smtClean="0"/>
                <a:t>승인</a:t>
              </a:r>
              <a:endParaRPr lang="ko-KR" altLang="en-US" sz="500" b="1" dirty="0"/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430753" y="1770224"/>
              <a:ext cx="4673849" cy="415498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프로젝트 승인 관리</a:t>
              </a:r>
              <a:endPara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2692286" y="2741221"/>
              <a:ext cx="346665" cy="289482"/>
            </a:xfrm>
            <a:prstGeom prst="rect">
              <a:avLst/>
            </a:prstGeom>
            <a:solidFill>
              <a:srgbClr val="FF9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/>
                <a:t>1</a:t>
              </a:r>
              <a:endParaRPr lang="ko-KR" altLang="en-US" sz="1100" b="1" dirty="0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5931269" y="2435429"/>
              <a:ext cx="346665" cy="289482"/>
            </a:xfrm>
            <a:prstGeom prst="rect">
              <a:avLst/>
            </a:prstGeom>
            <a:solidFill>
              <a:srgbClr val="FF9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2</a:t>
              </a:r>
              <a:endParaRPr lang="ko-KR" altLang="en-US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0190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21409477">
            <a:off x="832975" y="128932"/>
            <a:ext cx="9282799" cy="6218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직사각형 4"/>
          <p:cNvSpPr/>
          <p:nvPr/>
        </p:nvSpPr>
        <p:spPr>
          <a:xfrm>
            <a:off x="472557" y="338598"/>
            <a:ext cx="11617931" cy="6392929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28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/>
          </a:p>
        </p:txBody>
      </p:sp>
      <p:grpSp>
        <p:nvGrpSpPr>
          <p:cNvPr id="2" name="그룹 1"/>
          <p:cNvGrpSpPr/>
          <p:nvPr/>
        </p:nvGrpSpPr>
        <p:grpSpPr>
          <a:xfrm>
            <a:off x="143105" y="68627"/>
            <a:ext cx="768321" cy="6704028"/>
            <a:chOff x="586490" y="739768"/>
            <a:chExt cx="1017302" cy="5420168"/>
          </a:xfrm>
        </p:grpSpPr>
        <p:sp>
          <p:nvSpPr>
            <p:cNvPr id="39" name="자유형 38"/>
            <p:cNvSpPr/>
            <p:nvPr/>
          </p:nvSpPr>
          <p:spPr>
            <a:xfrm rot="10800000">
              <a:off x="586490" y="104137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0" name="자유형 39"/>
            <p:cNvSpPr/>
            <p:nvPr/>
          </p:nvSpPr>
          <p:spPr>
            <a:xfrm rot="10800000">
              <a:off x="754421" y="2816677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54421" y="2614644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586490" y="73976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1844742" y="557711"/>
            <a:ext cx="10084791" cy="64632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화면설계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메이커 스튜디오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메이커 등록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등록완료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 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사용자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125061"/>
              </p:ext>
            </p:extLst>
          </p:nvPr>
        </p:nvGraphicFramePr>
        <p:xfrm>
          <a:off x="9168341" y="1433634"/>
          <a:ext cx="2688299" cy="915066"/>
        </p:xfrm>
        <a:graphic>
          <a:graphicData uri="http://schemas.openxmlformats.org/drawingml/2006/table">
            <a:tbl>
              <a:tblPr firstRow="1" bandRow="1"/>
              <a:tblGrid>
                <a:gridCol w="26882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24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화면코드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0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kern="12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ht_user_w_MS_makerReg_done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081171" y="1433635"/>
            <a:ext cx="7895148" cy="487568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>
              <a:noFill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784977"/>
              </p:ext>
            </p:extLst>
          </p:nvPr>
        </p:nvGraphicFramePr>
        <p:xfrm>
          <a:off x="9168341" y="2479154"/>
          <a:ext cx="2688299" cy="3732544"/>
        </p:xfrm>
        <a:graphic>
          <a:graphicData uri="http://schemas.openxmlformats.org/drawingml/2006/table">
            <a:tbl>
              <a:tblPr firstRow="1" bandRow="1"/>
              <a:tblGrid>
                <a:gridCol w="2805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077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97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+mj-ea"/>
                          <a:ea typeface="+mj-ea"/>
                        </a:rPr>
                        <a:t>#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82320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ko-KR" altLang="en-US" sz="1200" b="1" dirty="0" smtClean="0">
                          <a:latin typeface="+mj-ea"/>
                          <a:ea typeface="+mj-ea"/>
                        </a:rPr>
                        <a:t>메이커 스튜디오 메뉴</a:t>
                      </a:r>
                      <a:endParaRPr lang="en-US" altLang="ko-KR" sz="1200" b="1" dirty="0" smtClean="0">
                        <a:latin typeface="+mj-ea"/>
                        <a:ea typeface="+mj-ea"/>
                      </a:endParaRPr>
                    </a:p>
                    <a:p>
                      <a:pPr marL="171450" indent="-171450" algn="l" latinLnBrk="0">
                        <a:lnSpc>
                          <a:spcPts val="1300"/>
                        </a:lnSpc>
                        <a:buFontTx/>
                        <a:buChar char="-"/>
                      </a:pPr>
                      <a:r>
                        <a:rPr lang="ko-KR" altLang="en-US" sz="1200" b="0" dirty="0" smtClean="0">
                          <a:latin typeface="+mj-ea"/>
                          <a:ea typeface="+mj-ea"/>
                        </a:rPr>
                        <a:t>현 페이지 비활성화</a:t>
                      </a:r>
                      <a:endParaRPr lang="ko-KR" altLang="en-US" sz="1200" b="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0"/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b="0" i="0" u="none" strike="noStrike" cap="none" dirty="0" smtClean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0"/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b="0" i="0" u="none" strike="noStrike" cap="none" dirty="0" smtClean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0"/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b="0" i="0" u="none" strike="noStrike" cap="none" dirty="0" smtClean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0"/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72" y="557712"/>
            <a:ext cx="667193" cy="667193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1111651" y="1785674"/>
            <a:ext cx="7813426" cy="4324008"/>
            <a:chOff x="4116107" y="1040492"/>
            <a:chExt cx="7813426" cy="4324008"/>
          </a:xfrm>
        </p:grpSpPr>
        <p:grpSp>
          <p:nvGrpSpPr>
            <p:cNvPr id="10" name="그룹 9"/>
            <p:cNvGrpSpPr/>
            <p:nvPr/>
          </p:nvGrpSpPr>
          <p:grpSpPr>
            <a:xfrm>
              <a:off x="4116107" y="1040492"/>
              <a:ext cx="7813426" cy="4324008"/>
              <a:chOff x="4116107" y="1040492"/>
              <a:chExt cx="7813426" cy="4324008"/>
            </a:xfrm>
          </p:grpSpPr>
          <p:grpSp>
            <p:nvGrpSpPr>
              <p:cNvPr id="3" name="그룹 2"/>
              <p:cNvGrpSpPr/>
              <p:nvPr/>
            </p:nvGrpSpPr>
            <p:grpSpPr>
              <a:xfrm>
                <a:off x="4116107" y="1040492"/>
                <a:ext cx="7813426" cy="4324007"/>
                <a:chOff x="2445181" y="2295985"/>
                <a:chExt cx="6316397" cy="4324007"/>
              </a:xfrm>
            </p:grpSpPr>
            <p:sp>
              <p:nvSpPr>
                <p:cNvPr id="35" name="직사각형 34"/>
                <p:cNvSpPr/>
                <p:nvPr/>
              </p:nvSpPr>
              <p:spPr>
                <a:xfrm>
                  <a:off x="2445181" y="2295985"/>
                  <a:ext cx="6316397" cy="432400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직사각형 35"/>
                <p:cNvSpPr/>
                <p:nvPr/>
              </p:nvSpPr>
              <p:spPr>
                <a:xfrm>
                  <a:off x="2453634" y="2295986"/>
                  <a:ext cx="1262995" cy="731366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400" b="1" dirty="0" err="1" smtClean="0"/>
                    <a:t>이젠의</a:t>
                  </a:r>
                  <a:endParaRPr lang="en-US" altLang="ko-KR" sz="1400" b="1" dirty="0"/>
                </a:p>
                <a:p>
                  <a:r>
                    <a:rPr lang="ko-KR" altLang="en-US" sz="1400" b="1" dirty="0" smtClean="0"/>
                    <a:t>프로젝트</a:t>
                  </a:r>
                  <a:endParaRPr lang="ko-KR" altLang="en-US" sz="1400" b="1" dirty="0"/>
                </a:p>
              </p:txBody>
            </p:sp>
          </p:grpSp>
          <p:sp>
            <p:nvSpPr>
              <p:cNvPr id="44" name="직사각형 43"/>
              <p:cNvSpPr/>
              <p:nvPr/>
            </p:nvSpPr>
            <p:spPr>
              <a:xfrm>
                <a:off x="4122875" y="1772418"/>
                <a:ext cx="1562333" cy="359208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44000" rIns="0" rtlCol="0" anchor="t" anchorCtr="0"/>
              <a:lstStyle/>
              <a:p>
                <a:r>
                  <a:rPr lang="ko-KR" altLang="en-US" sz="1000" b="1" dirty="0" err="1" smtClean="0"/>
                  <a:t>펀딩</a:t>
                </a:r>
                <a:r>
                  <a:rPr lang="ko-KR" altLang="en-US" sz="1000" b="1" dirty="0" smtClean="0"/>
                  <a:t> 준비</a:t>
                </a:r>
                <a:endParaRPr lang="en-US" altLang="ko-KR" sz="1000" b="1" dirty="0" smtClean="0"/>
              </a:p>
              <a:p>
                <a:endParaRPr lang="en-US" altLang="ko-KR" sz="1000" b="1" dirty="0" smtClean="0"/>
              </a:p>
              <a:p>
                <a:r>
                  <a:rPr lang="en-US" altLang="ko-KR" sz="1000" b="1" dirty="0"/>
                  <a:t> </a:t>
                </a:r>
                <a:r>
                  <a:rPr lang="en-US" altLang="ko-KR" sz="1000" b="1" dirty="0" smtClean="0"/>
                  <a:t> </a:t>
                </a:r>
                <a:r>
                  <a:rPr lang="ko-KR" altLang="en-US" sz="1000" b="1" dirty="0" smtClean="0"/>
                  <a:t>기본 요건</a:t>
                </a:r>
                <a:endParaRPr lang="en-US" altLang="ko-KR" sz="1000" b="1" dirty="0" smtClean="0"/>
              </a:p>
              <a:p>
                <a:r>
                  <a:rPr lang="en-US" altLang="ko-KR" sz="1000" b="1" dirty="0"/>
                  <a:t> </a:t>
                </a:r>
                <a:r>
                  <a:rPr lang="en-US" altLang="ko-KR" sz="1000" b="1" dirty="0" smtClean="0"/>
                  <a:t> </a:t>
                </a:r>
                <a:r>
                  <a:rPr lang="ko-KR" altLang="en-US" sz="1000" b="1" dirty="0" smtClean="0"/>
                  <a:t>기본 정보</a:t>
                </a:r>
                <a:endParaRPr lang="en-US" altLang="ko-KR" sz="1000" b="1" dirty="0"/>
              </a:p>
              <a:p>
                <a:r>
                  <a:rPr lang="en-US" altLang="ko-KR" sz="1000" b="1" dirty="0" smtClean="0"/>
                  <a:t>  </a:t>
                </a:r>
                <a:r>
                  <a:rPr lang="ko-KR" altLang="en-US" sz="1000" b="1" dirty="0" smtClean="0"/>
                  <a:t>스토리 작성</a:t>
                </a:r>
                <a:endParaRPr lang="en-US" altLang="ko-KR" sz="1000" b="1" dirty="0" smtClean="0"/>
              </a:p>
              <a:p>
                <a:r>
                  <a:rPr lang="en-US" altLang="ko-KR" sz="1000" b="1" dirty="0"/>
                  <a:t> </a:t>
                </a:r>
                <a:r>
                  <a:rPr lang="en-US" altLang="ko-KR" sz="1000" b="1" dirty="0" smtClean="0"/>
                  <a:t> </a:t>
                </a:r>
                <a:r>
                  <a:rPr lang="ko-KR" altLang="en-US" sz="1000" b="1" dirty="0" err="1" smtClean="0"/>
                  <a:t>리워드</a:t>
                </a:r>
                <a:r>
                  <a:rPr lang="ko-KR" altLang="en-US" sz="1000" b="1" dirty="0" smtClean="0"/>
                  <a:t> 설계</a:t>
                </a:r>
                <a:endParaRPr lang="en-US" altLang="ko-KR" sz="1000" b="1" dirty="0" smtClean="0"/>
              </a:p>
              <a:p>
                <a:r>
                  <a:rPr lang="en-US" altLang="ko-KR" sz="1000" b="1" dirty="0" smtClean="0"/>
                  <a:t>  </a:t>
                </a:r>
                <a:r>
                  <a:rPr lang="ko-KR" altLang="en-US" sz="1000" b="1" dirty="0" smtClean="0"/>
                  <a:t>위험요인 및 정책</a:t>
                </a:r>
                <a:endParaRPr lang="en-US" altLang="ko-KR" sz="1000" b="1" dirty="0" smtClean="0"/>
              </a:p>
              <a:p>
                <a:r>
                  <a:rPr lang="en-US" altLang="ko-KR" sz="1000" b="1" dirty="0"/>
                  <a:t> </a:t>
                </a:r>
                <a:r>
                  <a:rPr lang="en-US" altLang="ko-KR" sz="1000" b="1" dirty="0" smtClean="0"/>
                  <a:t> </a:t>
                </a:r>
                <a:r>
                  <a:rPr lang="ko-KR" altLang="en-US" sz="1000" b="1" dirty="0" smtClean="0"/>
                  <a:t>메이커 정보</a:t>
                </a:r>
                <a:endParaRPr lang="en-US" altLang="ko-KR" sz="1000" b="1" dirty="0" smtClean="0"/>
              </a:p>
              <a:p>
                <a:endParaRPr lang="ko-KR" altLang="en-US" sz="1000" b="1" dirty="0" smtClean="0"/>
              </a:p>
              <a:p>
                <a:r>
                  <a:rPr lang="ko-KR" altLang="en-US" sz="1000" b="1" dirty="0" smtClean="0"/>
                  <a:t>프로젝트 문의 관리</a:t>
                </a:r>
                <a:r>
                  <a:rPr lang="en-US" altLang="ko-KR" sz="1000" b="1" dirty="0" smtClean="0"/>
                  <a:t>	</a:t>
                </a:r>
                <a:endParaRPr lang="ko-KR" altLang="en-US" sz="1000" b="1" dirty="0"/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5685208" y="1048278"/>
              <a:ext cx="6244325" cy="4307429"/>
              <a:chOff x="1934308" y="1537914"/>
              <a:chExt cx="6244325" cy="4407424"/>
            </a:xfrm>
          </p:grpSpPr>
          <p:sp>
            <p:nvSpPr>
              <p:cNvPr id="46" name="직사각형 45"/>
              <p:cNvSpPr/>
              <p:nvPr/>
            </p:nvSpPr>
            <p:spPr>
              <a:xfrm>
                <a:off x="1934308" y="1537914"/>
                <a:ext cx="6244325" cy="44074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7" name="그룹 46"/>
              <p:cNvGrpSpPr/>
              <p:nvPr/>
            </p:nvGrpSpPr>
            <p:grpSpPr>
              <a:xfrm>
                <a:off x="2255223" y="2067825"/>
                <a:ext cx="4020252" cy="1693133"/>
                <a:chOff x="2255223" y="2067825"/>
                <a:chExt cx="4020252" cy="1693133"/>
              </a:xfrm>
            </p:grpSpPr>
            <p:sp>
              <p:nvSpPr>
                <p:cNvPr id="56" name="직사각형 55"/>
                <p:cNvSpPr/>
                <p:nvPr/>
              </p:nvSpPr>
              <p:spPr>
                <a:xfrm>
                  <a:off x="2255223" y="2067825"/>
                  <a:ext cx="4020252" cy="28746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b="1" dirty="0" err="1" smtClean="0">
                      <a:solidFill>
                        <a:schemeClr val="tx1"/>
                      </a:solidFill>
                    </a:rPr>
                    <a:t>이젠님</a:t>
                  </a:r>
                  <a:r>
                    <a:rPr lang="en-US" altLang="ko-KR" b="1" dirty="0" smtClean="0">
                      <a:solidFill>
                        <a:schemeClr val="tx1"/>
                      </a:solidFill>
                    </a:rPr>
                    <a:t>, </a:t>
                  </a:r>
                  <a:r>
                    <a:rPr lang="ko-KR" altLang="en-US" b="1" dirty="0" smtClean="0">
                      <a:solidFill>
                        <a:schemeClr val="tx1"/>
                      </a:solidFill>
                    </a:rPr>
                    <a:t>반갑습니다</a:t>
                  </a:r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직사각형 56"/>
                <p:cNvSpPr/>
                <p:nvPr/>
              </p:nvSpPr>
              <p:spPr>
                <a:xfrm>
                  <a:off x="2255223" y="2700498"/>
                  <a:ext cx="2133419" cy="2197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000" b="1" dirty="0" smtClean="0">
                      <a:solidFill>
                        <a:schemeClr val="tx1"/>
                      </a:solidFill>
                    </a:rPr>
                    <a:t>시작해 볼까요</a:t>
                  </a:r>
                  <a:r>
                    <a:rPr lang="en-US" altLang="ko-KR" sz="1000" b="1" dirty="0" smtClean="0">
                      <a:solidFill>
                        <a:schemeClr val="tx1"/>
                      </a:solidFill>
                    </a:rPr>
                    <a:t>??</a:t>
                  </a:r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" name="직사각형 64"/>
                <p:cNvSpPr/>
                <p:nvPr/>
              </p:nvSpPr>
              <p:spPr>
                <a:xfrm>
                  <a:off x="2255223" y="3463209"/>
                  <a:ext cx="1874573" cy="297749"/>
                </a:xfrm>
                <a:prstGeom prst="rect">
                  <a:avLst/>
                </a:prstGeom>
                <a:solidFill>
                  <a:srgbClr val="FF9E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bg1"/>
                      </a:solidFill>
                    </a:rPr>
                    <a:t>시작하기</a:t>
                  </a:r>
                  <a:endParaRPr lang="en-US" altLang="ko-KR" sz="800" dirty="0" smtClean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sp>
        <p:nvSpPr>
          <p:cNvPr id="69" name="직사각형 68"/>
          <p:cNvSpPr/>
          <p:nvPr/>
        </p:nvSpPr>
        <p:spPr>
          <a:xfrm>
            <a:off x="938318" y="2348006"/>
            <a:ext cx="346665" cy="289482"/>
          </a:xfrm>
          <a:prstGeom prst="rect">
            <a:avLst/>
          </a:prstGeom>
          <a:solidFill>
            <a:srgbClr val="FF9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1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88128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5"/>
          <p:cNvSpPr/>
          <p:nvPr/>
        </p:nvSpPr>
        <p:spPr>
          <a:xfrm>
            <a:off x="143339" y="548680"/>
            <a:ext cx="11905323" cy="6144683"/>
          </a:xfrm>
          <a:prstGeom prst="round2SameRect">
            <a:avLst>
              <a:gd name="adj1" fmla="val 0"/>
              <a:gd name="adj2" fmla="val 2405"/>
            </a:avLst>
          </a:prstGeom>
          <a:solidFill>
            <a:schemeClr val="bg1"/>
          </a:solidFill>
          <a:ln>
            <a:noFill/>
          </a:ln>
          <a:effectLst>
            <a:outerShdw dist="254000" dir="5400000" sx="97000" sy="9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143339" y="243880"/>
            <a:ext cx="11905323" cy="304800"/>
          </a:xfrm>
          <a:prstGeom prst="round2SameRect">
            <a:avLst>
              <a:gd name="adj1" fmla="val 44667"/>
              <a:gd name="adj2" fmla="val 0"/>
            </a:avLst>
          </a:prstGeom>
          <a:solidFill>
            <a:srgbClr val="411F42"/>
          </a:solidFill>
          <a:ln>
            <a:noFill/>
          </a:ln>
          <a:effectLst>
            <a:outerShdw dist="76200" dir="16200000" sx="97000" sy="97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35120" y="366664"/>
            <a:ext cx="10613801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76949" y="366664"/>
            <a:ext cx="75276" cy="72000"/>
          </a:xfrm>
          <a:prstGeom prst="ellipse">
            <a:avLst/>
          </a:prstGeom>
          <a:solidFill>
            <a:srgbClr val="FF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66826" y="366664"/>
            <a:ext cx="75276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56703" y="366664"/>
            <a:ext cx="75276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71531" y="626201"/>
            <a:ext cx="9677390" cy="64632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화면구현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메이커 스튜디오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–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메이커 등록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–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등록완료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- 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사용자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41" y="587441"/>
            <a:ext cx="723852" cy="723852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557" y="1435251"/>
            <a:ext cx="9106885" cy="497401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281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21409477">
            <a:off x="832975" y="128932"/>
            <a:ext cx="9282799" cy="6218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직사각형 4"/>
          <p:cNvSpPr/>
          <p:nvPr/>
        </p:nvSpPr>
        <p:spPr>
          <a:xfrm>
            <a:off x="472557" y="338598"/>
            <a:ext cx="11617931" cy="6392929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28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/>
          </a:p>
        </p:txBody>
      </p:sp>
      <p:grpSp>
        <p:nvGrpSpPr>
          <p:cNvPr id="2" name="그룹 1"/>
          <p:cNvGrpSpPr/>
          <p:nvPr/>
        </p:nvGrpSpPr>
        <p:grpSpPr>
          <a:xfrm>
            <a:off x="143105" y="68627"/>
            <a:ext cx="768321" cy="6704028"/>
            <a:chOff x="586490" y="739768"/>
            <a:chExt cx="1017302" cy="5420168"/>
          </a:xfrm>
        </p:grpSpPr>
        <p:sp>
          <p:nvSpPr>
            <p:cNvPr id="39" name="자유형 38"/>
            <p:cNvSpPr/>
            <p:nvPr/>
          </p:nvSpPr>
          <p:spPr>
            <a:xfrm rot="10800000">
              <a:off x="586490" y="104137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0" name="자유형 39"/>
            <p:cNvSpPr/>
            <p:nvPr/>
          </p:nvSpPr>
          <p:spPr>
            <a:xfrm rot="10800000">
              <a:off x="754421" y="2816677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54421" y="2614644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586490" y="73976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1844742" y="557711"/>
            <a:ext cx="10084791" cy="64632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화면설계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메이커 스튜디오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메이커 등록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등록완료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 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사용자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287916"/>
              </p:ext>
            </p:extLst>
          </p:nvPr>
        </p:nvGraphicFramePr>
        <p:xfrm>
          <a:off x="9168341" y="1433634"/>
          <a:ext cx="2688299" cy="915066"/>
        </p:xfrm>
        <a:graphic>
          <a:graphicData uri="http://schemas.openxmlformats.org/drawingml/2006/table">
            <a:tbl>
              <a:tblPr firstRow="1" bandRow="1"/>
              <a:tblGrid>
                <a:gridCol w="26882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24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화면코드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0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kern="12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ht_user_w_MS_makerReg_done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081171" y="1433635"/>
            <a:ext cx="7895148" cy="487568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>
              <a:noFill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937859"/>
              </p:ext>
            </p:extLst>
          </p:nvPr>
        </p:nvGraphicFramePr>
        <p:xfrm>
          <a:off x="9168341" y="2479154"/>
          <a:ext cx="2688299" cy="4059857"/>
        </p:xfrm>
        <a:graphic>
          <a:graphicData uri="http://schemas.openxmlformats.org/drawingml/2006/table">
            <a:tbl>
              <a:tblPr firstRow="1" bandRow="1"/>
              <a:tblGrid>
                <a:gridCol w="2805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077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97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+mj-ea"/>
                          <a:ea typeface="+mj-ea"/>
                        </a:rPr>
                        <a:t>#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82320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ko-KR" altLang="en-US" sz="1200" b="1" dirty="0" smtClean="0">
                          <a:latin typeface="+mj-ea"/>
                          <a:ea typeface="+mj-ea"/>
                        </a:rPr>
                        <a:t>새 프로젝트 등록</a:t>
                      </a:r>
                      <a:endParaRPr lang="en-US" altLang="ko-KR" sz="1200" b="1" dirty="0" smtClean="0">
                        <a:latin typeface="+mj-ea"/>
                        <a:ea typeface="+mj-ea"/>
                      </a:endParaRPr>
                    </a:p>
                    <a:p>
                      <a:pPr marL="171450" indent="-171450" algn="l" latinLnBrk="0">
                        <a:lnSpc>
                          <a:spcPts val="1300"/>
                        </a:lnSpc>
                        <a:buFontTx/>
                        <a:buChar char="-"/>
                      </a:pPr>
                      <a:r>
                        <a:rPr lang="ko-KR" altLang="en-US" sz="1200" b="0" dirty="0" smtClean="0">
                          <a:latin typeface="+mj-ea"/>
                          <a:ea typeface="+mj-ea"/>
                        </a:rPr>
                        <a:t>새로운 프로젝트 등록 페이지로 이동</a:t>
                      </a:r>
                      <a:endParaRPr lang="ko-KR" altLang="en-US" sz="1200" b="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ko-KR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메이커 정보 수정</a:t>
                      </a:r>
                      <a:endParaRPr lang="en-US" altLang="ko-KR" sz="12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171450" indent="-171450" algn="l" latinLnBrk="0">
                        <a:lnSpc>
                          <a:spcPts val="1300"/>
                        </a:lnSpc>
                        <a:buFontTx/>
                        <a:buChar char="-"/>
                      </a:pPr>
                      <a:r>
                        <a:rPr lang="ko-KR" altLang="en-US" sz="1200" b="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메이커 정보 수정 페이지 이동</a:t>
                      </a:r>
                      <a:endParaRPr lang="ko-KR" altLang="en-US" sz="1200" b="0" i="0" u="none" strike="noStrike" cap="none" dirty="0" smtClean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r>
                        <a:rPr lang="ko-KR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수정하기</a:t>
                      </a:r>
                      <a:r>
                        <a:rPr lang="en-US" altLang="ko-KR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프로젝트 관리</a:t>
                      </a:r>
                      <a:endParaRPr lang="en-US" altLang="ko-KR" sz="12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171450" indent="-171450" algn="l" latinLnBrk="0">
                        <a:lnSpc>
                          <a:spcPts val="1300"/>
                        </a:lnSpc>
                        <a:buFontTx/>
                        <a:buChar char="-"/>
                      </a:pPr>
                      <a:r>
                        <a:rPr lang="ko-KR" altLang="en-US" sz="1200" b="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승인 전 프로젝트의 경우 수정하기</a:t>
                      </a:r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진행 중</a:t>
                      </a:r>
                      <a:r>
                        <a:rPr lang="en-US" altLang="ko-KR" sz="12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또는 진행 완료 프로젝트의 경우 프로젝트 관리</a:t>
                      </a:r>
                      <a:endParaRPr lang="ko-KR" altLang="en-US" sz="1200" b="0" i="0" u="none" strike="noStrike" cap="none" dirty="0" smtClean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0"/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b="0" i="0" u="none" strike="noStrike" cap="none" dirty="0" smtClean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0"/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72" y="557712"/>
            <a:ext cx="667193" cy="667193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1111651" y="1785674"/>
            <a:ext cx="7813426" cy="4324008"/>
            <a:chOff x="1111651" y="1785674"/>
            <a:chExt cx="7813426" cy="4324008"/>
          </a:xfrm>
        </p:grpSpPr>
        <p:grpSp>
          <p:nvGrpSpPr>
            <p:cNvPr id="10" name="그룹 9"/>
            <p:cNvGrpSpPr/>
            <p:nvPr/>
          </p:nvGrpSpPr>
          <p:grpSpPr>
            <a:xfrm>
              <a:off x="1111651" y="1785674"/>
              <a:ext cx="7813426" cy="4324008"/>
              <a:chOff x="4116107" y="1040492"/>
              <a:chExt cx="7813426" cy="4324008"/>
            </a:xfrm>
          </p:grpSpPr>
          <p:sp>
            <p:nvSpPr>
              <p:cNvPr id="35" name="직사각형 34"/>
              <p:cNvSpPr/>
              <p:nvPr/>
            </p:nvSpPr>
            <p:spPr>
              <a:xfrm>
                <a:off x="4116107" y="1040492"/>
                <a:ext cx="7813426" cy="43240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4122875" y="2561898"/>
                <a:ext cx="7806658" cy="2802602"/>
              </a:xfrm>
              <a:prstGeom prst="rect">
                <a:avLst/>
              </a:prstGeom>
              <a:solidFill>
                <a:srgbClr val="E3E9F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44000" rIns="0" rtlCol="0" anchor="t" anchorCtr="0"/>
              <a:lstStyle/>
              <a:p>
                <a:r>
                  <a:rPr lang="en-US" altLang="ko-KR" sz="1000" b="1" dirty="0" smtClean="0"/>
                  <a:t>	</a:t>
                </a:r>
                <a:endParaRPr lang="ko-KR" altLang="en-US" sz="1000" b="1" dirty="0"/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2151040" y="2309256"/>
              <a:ext cx="2202793" cy="2809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b="1" dirty="0" smtClean="0">
                  <a:solidFill>
                    <a:schemeClr val="tx1"/>
                  </a:solidFill>
                </a:rPr>
                <a:t>만든 프로젝트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295073" y="2822292"/>
              <a:ext cx="1216467" cy="33297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smtClean="0">
                  <a:solidFill>
                    <a:schemeClr val="tx1"/>
                  </a:solidFill>
                </a:rPr>
                <a:t>메이커 정보 수정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938713" y="2822292"/>
              <a:ext cx="1216467" cy="33297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smtClean="0">
                  <a:solidFill>
                    <a:schemeClr val="tx1"/>
                  </a:solidFill>
                </a:rPr>
                <a:t>새 프로젝트 등록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065913" y="3528321"/>
              <a:ext cx="1620863" cy="2432254"/>
              <a:chOff x="2065913" y="3528321"/>
              <a:chExt cx="1620863" cy="2432254"/>
            </a:xfrm>
          </p:grpSpPr>
          <p:sp>
            <p:nvSpPr>
              <p:cNvPr id="56" name="직사각형 55"/>
              <p:cNvSpPr/>
              <p:nvPr/>
            </p:nvSpPr>
            <p:spPr>
              <a:xfrm>
                <a:off x="2065915" y="3528321"/>
                <a:ext cx="1620861" cy="11800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tx1"/>
                    </a:solidFill>
                  </a:rPr>
                  <a:t>이미지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2065914" y="4705071"/>
                <a:ext cx="1620861" cy="9096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b="1" dirty="0" smtClean="0">
                    <a:solidFill>
                      <a:schemeClr val="tx1"/>
                    </a:solidFill>
                  </a:rPr>
                  <a:t>타이틀</a:t>
                </a:r>
                <a:endParaRPr lang="en-US" altLang="ko-KR" sz="1200" b="1" dirty="0">
                  <a:solidFill>
                    <a:schemeClr val="tx1"/>
                  </a:solidFill>
                </a:endParaRPr>
              </a:p>
              <a:p>
                <a:r>
                  <a:rPr lang="ko-KR" altLang="en-US" sz="1200" b="1" dirty="0" smtClean="0">
                    <a:solidFill>
                      <a:schemeClr val="tx1"/>
                    </a:solidFill>
                  </a:rPr>
                  <a:t>소개</a:t>
                </a:r>
                <a:endParaRPr lang="en-US" altLang="ko-KR" sz="1200" b="1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1200" b="1" dirty="0" smtClean="0">
                    <a:solidFill>
                      <a:schemeClr val="tx1"/>
                    </a:solidFill>
                  </a:rPr>
                  <a:t>카테고</a:t>
                </a:r>
                <a:r>
                  <a:rPr lang="ko-KR" altLang="en-US" sz="1200" b="1" dirty="0">
                    <a:solidFill>
                      <a:schemeClr val="tx1"/>
                    </a:solidFill>
                  </a:rPr>
                  <a:t>리</a:t>
                </a:r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2065913" y="5614763"/>
                <a:ext cx="1620861" cy="3458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tx1"/>
                    </a:solidFill>
                  </a:rPr>
                  <a:t>수정하기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>
              <a:off x="3853511" y="3535062"/>
              <a:ext cx="1620863" cy="2432254"/>
              <a:chOff x="2065913" y="3528321"/>
              <a:chExt cx="1620863" cy="2432254"/>
            </a:xfrm>
          </p:grpSpPr>
          <p:sp>
            <p:nvSpPr>
              <p:cNvPr id="48" name="직사각형 47"/>
              <p:cNvSpPr/>
              <p:nvPr/>
            </p:nvSpPr>
            <p:spPr>
              <a:xfrm>
                <a:off x="2065915" y="3528321"/>
                <a:ext cx="1620861" cy="11800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tx1"/>
                    </a:solidFill>
                  </a:rPr>
                  <a:t>이미지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2065914" y="4705071"/>
                <a:ext cx="1620861" cy="9096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b="1" dirty="0" smtClean="0">
                    <a:solidFill>
                      <a:schemeClr val="tx1"/>
                    </a:solidFill>
                  </a:rPr>
                  <a:t>타이틀</a:t>
                </a:r>
                <a:endParaRPr lang="en-US" altLang="ko-KR" sz="1200" b="1" dirty="0">
                  <a:solidFill>
                    <a:schemeClr val="tx1"/>
                  </a:solidFill>
                </a:endParaRPr>
              </a:p>
              <a:p>
                <a:r>
                  <a:rPr lang="ko-KR" altLang="en-US" sz="1200" b="1" dirty="0" smtClean="0">
                    <a:solidFill>
                      <a:schemeClr val="tx1"/>
                    </a:solidFill>
                  </a:rPr>
                  <a:t>소개</a:t>
                </a:r>
                <a:endParaRPr lang="en-US" altLang="ko-KR" sz="1200" b="1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1200" b="1" dirty="0" smtClean="0">
                    <a:solidFill>
                      <a:schemeClr val="tx1"/>
                    </a:solidFill>
                  </a:rPr>
                  <a:t>카테고</a:t>
                </a:r>
                <a:r>
                  <a:rPr lang="ko-KR" altLang="en-US" sz="1200" b="1" dirty="0">
                    <a:solidFill>
                      <a:schemeClr val="tx1"/>
                    </a:solidFill>
                  </a:rPr>
                  <a:t>리</a:t>
                </a:r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2065913" y="5614763"/>
                <a:ext cx="1620861" cy="3458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tx1"/>
                    </a:solidFill>
                  </a:rPr>
                  <a:t>프로젝트 관리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5626772" y="3541044"/>
              <a:ext cx="1620863" cy="2432254"/>
              <a:chOff x="2065913" y="3528321"/>
              <a:chExt cx="1620863" cy="2432254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2065915" y="3528321"/>
                <a:ext cx="1620861" cy="11800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tx1"/>
                    </a:solidFill>
                  </a:rPr>
                  <a:t>이미지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2065914" y="4705071"/>
                <a:ext cx="1620861" cy="9096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b="1" dirty="0" smtClean="0">
                    <a:solidFill>
                      <a:schemeClr val="tx1"/>
                    </a:solidFill>
                  </a:rPr>
                  <a:t>타이틀</a:t>
                </a:r>
                <a:endParaRPr lang="en-US" altLang="ko-KR" sz="1200" b="1" dirty="0">
                  <a:solidFill>
                    <a:schemeClr val="tx1"/>
                  </a:solidFill>
                </a:endParaRPr>
              </a:p>
              <a:p>
                <a:r>
                  <a:rPr lang="ko-KR" altLang="en-US" sz="1200" b="1" dirty="0" smtClean="0">
                    <a:solidFill>
                      <a:schemeClr val="tx1"/>
                    </a:solidFill>
                  </a:rPr>
                  <a:t>소개</a:t>
                </a:r>
                <a:endParaRPr lang="en-US" altLang="ko-KR" sz="1200" b="1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1200" b="1" dirty="0" smtClean="0">
                    <a:solidFill>
                      <a:schemeClr val="tx1"/>
                    </a:solidFill>
                  </a:rPr>
                  <a:t>카테고</a:t>
                </a:r>
                <a:r>
                  <a:rPr lang="ko-KR" altLang="en-US" sz="1200" b="1" dirty="0">
                    <a:solidFill>
                      <a:schemeClr val="tx1"/>
                    </a:solidFill>
                  </a:rPr>
                  <a:t>리</a:t>
                </a:r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2065913" y="5614763"/>
                <a:ext cx="1620861" cy="3458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tx1"/>
                    </a:solidFill>
                  </a:rPr>
                  <a:t>프로젝트 관리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9" name="직사각형 68"/>
            <p:cNvSpPr/>
            <p:nvPr/>
          </p:nvSpPr>
          <p:spPr>
            <a:xfrm>
              <a:off x="1844742" y="5470022"/>
              <a:ext cx="346665" cy="289482"/>
            </a:xfrm>
            <a:prstGeom prst="rect">
              <a:avLst/>
            </a:prstGeom>
            <a:solidFill>
              <a:srgbClr val="FF9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/>
                <a:t>3</a:t>
              </a:r>
              <a:endParaRPr lang="ko-KR" altLang="en-US" sz="1100" b="1" dirty="0"/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5708082" y="2445455"/>
            <a:ext cx="346665" cy="289482"/>
          </a:xfrm>
          <a:prstGeom prst="rect">
            <a:avLst/>
          </a:prstGeom>
          <a:solidFill>
            <a:srgbClr val="FF9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1</a:t>
            </a:r>
            <a:endParaRPr lang="ko-KR" altLang="en-US" sz="1100" b="1" dirty="0"/>
          </a:p>
        </p:txBody>
      </p:sp>
      <p:sp>
        <p:nvSpPr>
          <p:cNvPr id="58" name="직사각형 57"/>
          <p:cNvSpPr/>
          <p:nvPr/>
        </p:nvSpPr>
        <p:spPr>
          <a:xfrm>
            <a:off x="7074302" y="2445455"/>
            <a:ext cx="346665" cy="289482"/>
          </a:xfrm>
          <a:prstGeom prst="rect">
            <a:avLst/>
          </a:prstGeom>
          <a:solidFill>
            <a:srgbClr val="FF9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5379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5"/>
          <p:cNvSpPr/>
          <p:nvPr/>
        </p:nvSpPr>
        <p:spPr>
          <a:xfrm>
            <a:off x="143339" y="548680"/>
            <a:ext cx="11905323" cy="6144683"/>
          </a:xfrm>
          <a:prstGeom prst="round2SameRect">
            <a:avLst>
              <a:gd name="adj1" fmla="val 0"/>
              <a:gd name="adj2" fmla="val 2405"/>
            </a:avLst>
          </a:prstGeom>
          <a:solidFill>
            <a:schemeClr val="bg1"/>
          </a:solidFill>
          <a:ln>
            <a:noFill/>
          </a:ln>
          <a:effectLst>
            <a:outerShdw dist="254000" dir="5400000" sx="97000" sy="9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143339" y="243880"/>
            <a:ext cx="11905323" cy="304800"/>
          </a:xfrm>
          <a:prstGeom prst="round2SameRect">
            <a:avLst>
              <a:gd name="adj1" fmla="val 44667"/>
              <a:gd name="adj2" fmla="val 0"/>
            </a:avLst>
          </a:prstGeom>
          <a:solidFill>
            <a:srgbClr val="411F42"/>
          </a:solidFill>
          <a:ln>
            <a:noFill/>
          </a:ln>
          <a:effectLst>
            <a:outerShdw dist="76200" dir="16200000" sx="97000" sy="97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35120" y="366664"/>
            <a:ext cx="10613801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76949" y="366664"/>
            <a:ext cx="75276" cy="72000"/>
          </a:xfrm>
          <a:prstGeom prst="ellipse">
            <a:avLst/>
          </a:prstGeom>
          <a:solidFill>
            <a:srgbClr val="FF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66826" y="366664"/>
            <a:ext cx="75276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56703" y="366664"/>
            <a:ext cx="75276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71531" y="626201"/>
            <a:ext cx="9863269" cy="64632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화면구현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메이커 스튜디오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–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메이커 등록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–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등록완료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- 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사용자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41" y="587441"/>
            <a:ext cx="723852" cy="723852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600" y="1446760"/>
            <a:ext cx="9294800" cy="4971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860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21409477">
            <a:off x="832975" y="128932"/>
            <a:ext cx="9282799" cy="62181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직사각형 4"/>
          <p:cNvSpPr/>
          <p:nvPr/>
        </p:nvSpPr>
        <p:spPr>
          <a:xfrm>
            <a:off x="472557" y="338598"/>
            <a:ext cx="11617931" cy="6392929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67500"/>
                  <a:satMod val="115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228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/>
          </a:p>
        </p:txBody>
      </p:sp>
      <p:grpSp>
        <p:nvGrpSpPr>
          <p:cNvPr id="2" name="그룹 1"/>
          <p:cNvGrpSpPr/>
          <p:nvPr/>
        </p:nvGrpSpPr>
        <p:grpSpPr>
          <a:xfrm>
            <a:off x="143105" y="68627"/>
            <a:ext cx="768321" cy="6704028"/>
            <a:chOff x="586490" y="739768"/>
            <a:chExt cx="1017302" cy="5420168"/>
          </a:xfrm>
        </p:grpSpPr>
        <p:sp>
          <p:nvSpPr>
            <p:cNvPr id="39" name="자유형 38"/>
            <p:cNvSpPr/>
            <p:nvPr/>
          </p:nvSpPr>
          <p:spPr>
            <a:xfrm rot="10800000">
              <a:off x="586490" y="104137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0" name="자유형 39"/>
            <p:cNvSpPr/>
            <p:nvPr/>
          </p:nvSpPr>
          <p:spPr>
            <a:xfrm rot="10800000">
              <a:off x="754421" y="2816677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54421" y="2614644"/>
              <a:ext cx="681439" cy="3343259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586490" y="739768"/>
              <a:ext cx="1017302" cy="4991063"/>
            </a:xfrm>
            <a:custGeom>
              <a:avLst/>
              <a:gdLst>
                <a:gd name="connsiteX0" fmla="*/ 194310 w 388620"/>
                <a:gd name="connsiteY0" fmla="*/ 0 h 2927235"/>
                <a:gd name="connsiteX1" fmla="*/ 388620 w 388620"/>
                <a:gd name="connsiteY1" fmla="*/ 194310 h 2927235"/>
                <a:gd name="connsiteX2" fmla="*/ 388620 w 388620"/>
                <a:gd name="connsiteY2" fmla="*/ 2927235 h 2927235"/>
                <a:gd name="connsiteX3" fmla="*/ 379599 w 388620"/>
                <a:gd name="connsiteY3" fmla="*/ 2898175 h 2927235"/>
                <a:gd name="connsiteX4" fmla="*/ 194310 w 388620"/>
                <a:gd name="connsiteY4" fmla="*/ 2775357 h 2927235"/>
                <a:gd name="connsiteX5" fmla="*/ 9021 w 388620"/>
                <a:gd name="connsiteY5" fmla="*/ 2898175 h 2927235"/>
                <a:gd name="connsiteX6" fmla="*/ 0 w 388620"/>
                <a:gd name="connsiteY6" fmla="*/ 2927235 h 2927235"/>
                <a:gd name="connsiteX7" fmla="*/ 0 w 388620"/>
                <a:gd name="connsiteY7" fmla="*/ 194310 h 2927235"/>
                <a:gd name="connsiteX8" fmla="*/ 194310 w 388620"/>
                <a:gd name="connsiteY8" fmla="*/ 0 h 292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620" h="2927235">
                  <a:moveTo>
                    <a:pt x="194310" y="0"/>
                  </a:moveTo>
                  <a:cubicBezTo>
                    <a:pt x="301624" y="0"/>
                    <a:pt x="388620" y="86996"/>
                    <a:pt x="388620" y="194310"/>
                  </a:cubicBezTo>
                  <a:lnTo>
                    <a:pt x="388620" y="2927235"/>
                  </a:lnTo>
                  <a:lnTo>
                    <a:pt x="379599" y="2898175"/>
                  </a:lnTo>
                  <a:cubicBezTo>
                    <a:pt x="349072" y="2826000"/>
                    <a:pt x="277605" y="2775357"/>
                    <a:pt x="194310" y="2775357"/>
                  </a:cubicBezTo>
                  <a:cubicBezTo>
                    <a:pt x="111015" y="2775357"/>
                    <a:pt x="39548" y="2826000"/>
                    <a:pt x="9021" y="2898175"/>
                  </a:cubicBezTo>
                  <a:lnTo>
                    <a:pt x="0" y="2927235"/>
                  </a:lnTo>
                  <a:lnTo>
                    <a:pt x="0" y="194310"/>
                  </a:lnTo>
                  <a:cubicBezTo>
                    <a:pt x="0" y="86996"/>
                    <a:pt x="86996" y="0"/>
                    <a:pt x="19431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88900" dist="139700" dir="5400000" sx="98000" sy="98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1844742" y="557711"/>
            <a:ext cx="10084791" cy="64632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[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화면설계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]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메이커 스튜디오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–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메이커 정보 수정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-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사용자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706772"/>
              </p:ext>
            </p:extLst>
          </p:nvPr>
        </p:nvGraphicFramePr>
        <p:xfrm>
          <a:off x="9168341" y="1433634"/>
          <a:ext cx="2688299" cy="915066"/>
        </p:xfrm>
        <a:graphic>
          <a:graphicData uri="http://schemas.openxmlformats.org/drawingml/2006/table">
            <a:tbl>
              <a:tblPr firstRow="1" bandRow="1"/>
              <a:tblGrid>
                <a:gridCol w="26882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24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화면코드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0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ht_user_w_MS_proReg_makerInfo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081171" y="1433635"/>
            <a:ext cx="7895148" cy="487568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400">
              <a:noFill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82662"/>
              </p:ext>
            </p:extLst>
          </p:nvPr>
        </p:nvGraphicFramePr>
        <p:xfrm>
          <a:off x="9168341" y="2479154"/>
          <a:ext cx="2688299" cy="3112437"/>
        </p:xfrm>
        <a:graphic>
          <a:graphicData uri="http://schemas.openxmlformats.org/drawingml/2006/table">
            <a:tbl>
              <a:tblPr firstRow="1" bandRow="1"/>
              <a:tblGrid>
                <a:gridCol w="2805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077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97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+mj-ea"/>
                          <a:ea typeface="+mj-ea"/>
                        </a:rPr>
                        <a:t>#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12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rgbClr val="FF9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82320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b="0" i="0" u="none" strike="noStrike" cap="none" dirty="0" smtClean="0">
                        <a:solidFill>
                          <a:srgbClr val="000000"/>
                        </a:solidFill>
                        <a:latin typeface="+mj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20107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ts val="1300"/>
                        </a:lnSpc>
                      </a:pP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72" y="557712"/>
            <a:ext cx="667193" cy="667193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1121067" y="1907261"/>
            <a:ext cx="7755865" cy="3790757"/>
            <a:chOff x="1184058" y="1632941"/>
            <a:chExt cx="7755865" cy="3790757"/>
          </a:xfrm>
        </p:grpSpPr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4058" y="1632941"/>
              <a:ext cx="7755865" cy="37907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6628316" y="2112158"/>
              <a:ext cx="2020384" cy="1043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153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4666</TotalTime>
  <Words>1537</Words>
  <Application>Microsoft Office PowerPoint</Application>
  <PresentationFormat>사용자 지정</PresentationFormat>
  <Paragraphs>592</Paragraphs>
  <Slides>47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48" baseType="lpstr">
      <vt:lpstr>Office 테마</vt:lpstr>
      <vt:lpstr>화면 설계서!!!!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설계서!!!!</dc:title>
  <dc:creator>507-06</dc:creator>
  <cp:lastModifiedBy>507-06</cp:lastModifiedBy>
  <cp:revision>297</cp:revision>
  <dcterms:created xsi:type="dcterms:W3CDTF">2020-01-16T07:12:04Z</dcterms:created>
  <dcterms:modified xsi:type="dcterms:W3CDTF">2020-05-14T07:49:57Z</dcterms:modified>
</cp:coreProperties>
</file>